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84" r:id="rId1"/>
  </p:sldMasterIdLst>
  <p:notesMasterIdLst>
    <p:notesMasterId r:id="rId14"/>
  </p:notesMasterIdLst>
  <p:sldIdLst>
    <p:sldId id="256" r:id="rId2"/>
    <p:sldId id="418" r:id="rId3"/>
    <p:sldId id="412" r:id="rId4"/>
    <p:sldId id="405" r:id="rId5"/>
    <p:sldId id="417" r:id="rId6"/>
    <p:sldId id="411" r:id="rId7"/>
    <p:sldId id="413" r:id="rId8"/>
    <p:sldId id="414" r:id="rId9"/>
    <p:sldId id="415" r:id="rId10"/>
    <p:sldId id="416" r:id="rId11"/>
    <p:sldId id="407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nza" initials="H" lastIdx="0" clrIdx="0">
    <p:extLst>
      <p:ext uri="{19B8F6BF-5375-455C-9EA6-DF929625EA0E}">
        <p15:presenceInfo xmlns:p15="http://schemas.microsoft.com/office/powerpoint/2012/main" userId="Honz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88336" autoAdjust="0"/>
  </p:normalViewPr>
  <p:slideViewPr>
    <p:cSldViewPr snapToGrid="0">
      <p:cViewPr varScale="1">
        <p:scale>
          <a:sx n="65" d="100"/>
          <a:sy n="65" d="100"/>
        </p:scale>
        <p:origin x="151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2B932-B285-4F6B-8A3D-F1CE9D3F09F4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889C8-E5FE-4028-B0CD-A577F582E6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94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889C8-E5FE-4028-B0CD-A577F582E62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743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889C8-E5FE-4028-B0CD-A577F582E62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651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889C8-E5FE-4028-B0CD-A577F582E62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300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889C8-E5FE-4028-B0CD-A577F582E62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171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889C8-E5FE-4028-B0CD-A577F582E62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010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5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13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40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60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19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87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14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3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81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54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82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C1FFAC-5C90-42B0-844F-B1DF1DA08380}" type="datetimeFigureOut">
              <a:rPr lang="cs-CZ" smtClean="0"/>
              <a:t>30.10.2019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D19445-FDE7-4D96-B033-6C4F26AB4561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43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stniakcniskupiny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j.kuthanova@nsmascr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785012" cy="3566160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Přípravy CLLD </a:t>
            </a:r>
            <a:br>
              <a:rPr lang="cs-CZ" sz="6000" b="1" dirty="0" smtClean="0"/>
            </a:br>
            <a:r>
              <a:rPr lang="cs-CZ" sz="6000" b="1" dirty="0" smtClean="0"/>
              <a:t>pro nové období</a:t>
            </a:r>
            <a:br>
              <a:rPr lang="cs-CZ" sz="6000" b="1" dirty="0" smtClean="0"/>
            </a:br>
            <a:endParaRPr lang="cs-CZ" sz="18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5037" y="4455621"/>
            <a:ext cx="8194271" cy="1682420"/>
          </a:xfrm>
        </p:spPr>
        <p:txBody>
          <a:bodyPr>
            <a:normAutofit/>
          </a:bodyPr>
          <a:lstStyle/>
          <a:p>
            <a:r>
              <a:rPr lang="cs-CZ" dirty="0" smtClean="0"/>
              <a:t>JAN FLORIAN,</a:t>
            </a:r>
            <a:br>
              <a:rPr lang="cs-CZ" dirty="0" smtClean="0"/>
            </a:br>
            <a:r>
              <a:rPr lang="cs-CZ" dirty="0" smtClean="0"/>
              <a:t>místopředseda národní sítě mas </a:t>
            </a:r>
            <a:r>
              <a:rPr lang="cs-CZ" dirty="0" err="1" smtClean="0"/>
              <a:t>čr</a:t>
            </a:r>
            <a:endParaRPr lang="cs-CZ" dirty="0" smtClean="0"/>
          </a:p>
          <a:p>
            <a:r>
              <a:rPr lang="cs-CZ" dirty="0" smtClean="0"/>
              <a:t>Národní stálá konference</a:t>
            </a:r>
            <a:br>
              <a:rPr lang="cs-CZ" dirty="0" smtClean="0"/>
            </a:br>
            <a:r>
              <a:rPr lang="cs-CZ" dirty="0" smtClean="0"/>
              <a:t>16. 10. 2019, </a:t>
            </a:r>
            <a:r>
              <a:rPr lang="cs-CZ" dirty="0" err="1" smtClean="0"/>
              <a:t>praha</a:t>
            </a:r>
            <a:endParaRPr lang="cs-CZ" dirty="0"/>
          </a:p>
        </p:txBody>
      </p:sp>
      <p:pic>
        <p:nvPicPr>
          <p:cNvPr id="1026" name="Picture 2" descr="http://www.mas-sedlcansko.eu/wp-content/uploads/2014/04/nsmas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89" y="430484"/>
            <a:ext cx="2528419" cy="116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13222" cy="1450757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+mn-lt"/>
              </a:rPr>
              <a:t>OPK</a:t>
            </a:r>
            <a:br>
              <a:rPr lang="cs-CZ" b="1" dirty="0" smtClean="0">
                <a:latin typeface="+mn-lt"/>
              </a:rPr>
            </a:br>
            <a:r>
              <a:rPr lang="cs-CZ" b="1" u="sng" dirty="0" smtClean="0">
                <a:latin typeface="+mn-lt"/>
              </a:rPr>
              <a:t>očekávané</a:t>
            </a:r>
            <a:r>
              <a:rPr lang="cs-CZ" b="1" dirty="0" smtClean="0">
                <a:latin typeface="+mn-lt"/>
              </a:rPr>
              <a:t> tematické zaměření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38112"/>
            <a:ext cx="8808720" cy="426791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b="1" dirty="0" smtClean="0"/>
              <a:t>snižování </a:t>
            </a:r>
            <a:r>
              <a:rPr lang="cs-CZ" sz="2800" b="1" dirty="0"/>
              <a:t>energetické náročnosti </a:t>
            </a:r>
            <a:r>
              <a:rPr lang="cs-CZ" sz="2800" b="1" dirty="0" smtClean="0"/>
              <a:t>MSP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b="1" dirty="0" smtClean="0"/>
              <a:t>čistá </a:t>
            </a:r>
            <a:r>
              <a:rPr lang="cs-CZ" sz="2800" b="1" dirty="0"/>
              <a:t>mobilita </a:t>
            </a:r>
            <a:r>
              <a:rPr lang="cs-CZ" sz="2800" b="1" dirty="0" smtClean="0"/>
              <a:t>MSP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b="1" dirty="0" smtClean="0"/>
              <a:t>digitalizace MSP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b="1" dirty="0" smtClean="0"/>
              <a:t>modernizace </a:t>
            </a:r>
            <a:r>
              <a:rPr lang="cs-CZ" sz="2800" b="1" dirty="0"/>
              <a:t>a konkurenceschopnost MSP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s </a:t>
            </a:r>
            <a:r>
              <a:rPr lang="cs-CZ" sz="2800" b="1" dirty="0"/>
              <a:t>inovačními prvky </a:t>
            </a:r>
          </a:p>
        </p:txBody>
      </p:sp>
    </p:spTree>
    <p:extLst>
      <p:ext uri="{BB962C8B-B14F-4D97-AF65-F5344CB8AC3E}">
        <p14:creationId xmlns:p14="http://schemas.microsoft.com/office/powerpoint/2010/main" val="160888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13222" cy="1450757"/>
          </a:xfrm>
        </p:spPr>
        <p:txBody>
          <a:bodyPr/>
          <a:lstStyle/>
          <a:p>
            <a:r>
              <a:rPr lang="cs-CZ" b="1" dirty="0" smtClean="0">
                <a:latin typeface="+mn-lt"/>
              </a:rPr>
              <a:t>Zapojte se do své </a:t>
            </a:r>
            <a:r>
              <a:rPr lang="cs-CZ" b="1" dirty="0" err="1" smtClean="0">
                <a:latin typeface="+mn-lt"/>
              </a:rPr>
              <a:t>MASky</a:t>
            </a:r>
            <a:r>
              <a:rPr lang="cs-CZ" b="1" dirty="0" smtClean="0">
                <a:latin typeface="+mn-lt"/>
              </a:rPr>
              <a:t>!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964724"/>
            <a:ext cx="8808720" cy="4267912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800" b="1" dirty="0" smtClean="0"/>
              <a:t>Na </a:t>
            </a:r>
            <a:r>
              <a:rPr lang="cs-CZ" sz="2800" b="1" dirty="0" smtClean="0">
                <a:hlinkClick r:id="rId3"/>
              </a:rPr>
              <a:t>www.mistniakcniskupiny.cz</a:t>
            </a:r>
            <a:r>
              <a:rPr lang="cs-CZ" sz="2800" b="1" dirty="0" smtClean="0"/>
              <a:t> v sekci O NÁS / </a:t>
            </a:r>
            <a:br>
              <a:rPr lang="cs-CZ" sz="2800" b="1" dirty="0" smtClean="0"/>
            </a:br>
            <a:r>
              <a:rPr lang="cs-CZ" sz="2800" b="1" dirty="0" smtClean="0"/>
              <a:t>KDE NÁS NAJDETE si dle mapy najděte </a:t>
            </a:r>
            <a:br>
              <a:rPr lang="cs-CZ" sz="2800" b="1" dirty="0" smtClean="0"/>
            </a:br>
            <a:r>
              <a:rPr lang="cs-CZ" sz="2800" b="1" dirty="0" smtClean="0"/>
              <a:t>příslušnou MAS a zobrazte si její kontakty!</a:t>
            </a: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800" b="1" dirty="0" smtClean="0"/>
              <a:t>Na stránkách Vaší </a:t>
            </a:r>
            <a:r>
              <a:rPr lang="cs-CZ" sz="2800" b="1" dirty="0" err="1" smtClean="0"/>
              <a:t>MASky</a:t>
            </a:r>
            <a:r>
              <a:rPr lang="cs-CZ" sz="2800" b="1" dirty="0" smtClean="0"/>
              <a:t> se informujte </a:t>
            </a:r>
            <a:br>
              <a:rPr lang="cs-CZ" sz="2800" b="1" dirty="0" smtClean="0"/>
            </a:br>
            <a:r>
              <a:rPr lang="cs-CZ" sz="2800" b="1" dirty="0" smtClean="0"/>
              <a:t>o její činnosti, případně si domluvte osobní </a:t>
            </a:r>
            <a:br>
              <a:rPr lang="cs-CZ" sz="2800" b="1" dirty="0" smtClean="0"/>
            </a:br>
            <a:r>
              <a:rPr lang="cs-CZ" sz="2800" b="1" dirty="0" smtClean="0"/>
              <a:t>schůzku s jejím manažerem/manažerkou.</a:t>
            </a:r>
          </a:p>
          <a:p>
            <a:pPr marL="292608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i="1" dirty="0" smtClean="0"/>
              <a:t>	- Konzultace jsou bezplatné!</a:t>
            </a:r>
          </a:p>
          <a:p>
            <a:pPr marL="292608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i="1" dirty="0"/>
              <a:t>	</a:t>
            </a:r>
            <a:r>
              <a:rPr lang="cs-CZ" sz="2600" i="1" dirty="0" smtClean="0"/>
              <a:t>- Informujte MAS včas o svých projektových záměrech!</a:t>
            </a: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800" b="1" dirty="0" smtClean="0"/>
              <a:t>V případě zájmu se můžete stát </a:t>
            </a:r>
            <a:br>
              <a:rPr lang="cs-CZ" sz="2800" b="1" dirty="0" smtClean="0"/>
            </a:br>
            <a:r>
              <a:rPr lang="cs-CZ" sz="2800" b="1" dirty="0" smtClean="0"/>
              <a:t>členem/partnerem vaší MAS.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400" i="1" dirty="0"/>
              <a:t>	- </a:t>
            </a:r>
            <a:r>
              <a:rPr lang="cs-CZ" sz="2400" i="1" dirty="0" smtClean="0"/>
              <a:t>Pro podávání Žádostí o podporu není členství podmínkou!</a:t>
            </a:r>
            <a:endParaRPr lang="cs-CZ" sz="2400" i="1" dirty="0"/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endParaRPr lang="cs-CZ" sz="28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49766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DĚKUJI ZA POZORNOST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cs-CZ" sz="3200" dirty="0" smtClean="0"/>
          </a:p>
          <a:p>
            <a:endParaRPr lang="cs-CZ" sz="3200" dirty="0"/>
          </a:p>
          <a:p>
            <a:endParaRPr lang="cs-CZ" sz="3200" dirty="0" smtClean="0"/>
          </a:p>
          <a:p>
            <a:r>
              <a:rPr lang="cs-CZ" sz="3200" b="1" dirty="0" smtClean="0"/>
              <a:t>Jana Kuthanová</a:t>
            </a:r>
          </a:p>
          <a:p>
            <a:r>
              <a:rPr lang="cs-CZ" sz="3200" b="1" smtClean="0"/>
              <a:t>místopředsedkyně </a:t>
            </a:r>
            <a:r>
              <a:rPr lang="cs-CZ" sz="3200" b="1" smtClean="0"/>
              <a:t>výboru NS </a:t>
            </a:r>
            <a:r>
              <a:rPr lang="cs-CZ" sz="3200" b="1" dirty="0" smtClean="0"/>
              <a:t>MAS ČR</a:t>
            </a:r>
          </a:p>
          <a:p>
            <a:r>
              <a:rPr lang="cs-CZ" sz="3200" b="1" dirty="0" smtClean="0"/>
              <a:t>e</a:t>
            </a:r>
            <a:r>
              <a:rPr lang="cs-CZ" sz="3200" dirty="0" smtClean="0"/>
              <a:t> </a:t>
            </a:r>
            <a:r>
              <a:rPr lang="cs-CZ" sz="3200" dirty="0" smtClean="0">
                <a:hlinkClick r:id="rId2"/>
              </a:rPr>
              <a:t>j.kuthanova@nsmascr.cz</a:t>
            </a:r>
            <a:r>
              <a:rPr lang="cs-CZ" sz="3200" dirty="0" smtClean="0"/>
              <a:t> </a:t>
            </a:r>
          </a:p>
          <a:p>
            <a:r>
              <a:rPr lang="cs-CZ" sz="3200" b="1" dirty="0" smtClean="0"/>
              <a:t>t</a:t>
            </a:r>
            <a:r>
              <a:rPr lang="cs-CZ" sz="3200" dirty="0" smtClean="0"/>
              <a:t> +420 724186825</a:t>
            </a: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313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13222" cy="1450757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+mn-lt"/>
              </a:rPr>
              <a:t>aktivity NS MAS ve stávajícím období a příprava na 2021-27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66249"/>
            <a:ext cx="8808720" cy="42679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600" b="1" dirty="0" smtClean="0"/>
              <a:t>- monitoring a podpora MAS (OPTP)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600" dirty="0" smtClean="0"/>
              <a:t>školení MAS pro práci s CSSF</a:t>
            </a:r>
            <a:r>
              <a:rPr lang="cs-CZ" sz="2600" dirty="0"/>
              <a:t> &gt; </a:t>
            </a:r>
            <a:r>
              <a:rPr lang="cs-CZ" sz="2600" dirty="0" smtClean="0"/>
              <a:t>NPL</a:t>
            </a:r>
            <a:endParaRPr lang="cs-CZ" sz="2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600" dirty="0"/>
              <a:t>konzultanti pro jednotlivé OP (</a:t>
            </a:r>
            <a:r>
              <a:rPr lang="cs-CZ" sz="2600" dirty="0" err="1"/>
              <a:t>tlf</a:t>
            </a:r>
            <a:r>
              <a:rPr lang="cs-CZ" sz="2600" dirty="0"/>
              <a:t> a on-line podpora)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Petra Zádilská (PRV, OPŽP) a Filip Unzeitig (IROP, OPZ)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600" dirty="0" smtClean="0"/>
              <a:t>mentoři evaluace Strategií CLLD &gt; tvorby nových Strategií</a:t>
            </a:r>
            <a:endParaRPr lang="cs-CZ" sz="2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600" dirty="0" smtClean="0"/>
              <a:t>monitoring a aktivizace tzv. „spících MAS“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e</a:t>
            </a:r>
            <a:r>
              <a:rPr lang="cs-CZ" sz="2000" dirty="0" smtClean="0"/>
              <a:t>liminace rizika snižování </a:t>
            </a:r>
            <a:r>
              <a:rPr lang="cs-CZ" sz="2000" dirty="0"/>
              <a:t>alokací </a:t>
            </a:r>
            <a:r>
              <a:rPr lang="cs-CZ" sz="2000" dirty="0" smtClean="0"/>
              <a:t>na programové rámce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600" dirty="0" smtClean="0"/>
              <a:t>- </a:t>
            </a:r>
            <a:r>
              <a:rPr lang="cs-CZ" sz="2600" b="1" dirty="0" smtClean="0"/>
              <a:t>vzdělávání MAS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600" dirty="0" err="1" smtClean="0"/>
              <a:t>MASky</a:t>
            </a:r>
            <a:r>
              <a:rPr lang="cs-CZ" sz="2600" dirty="0" smtClean="0"/>
              <a:t> v obraze (OPZ)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600" dirty="0" smtClean="0"/>
              <a:t>Akademie LEADER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Rada manažerů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0994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13222" cy="145075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+mn-lt"/>
              </a:rPr>
              <a:t>z</a:t>
            </a:r>
            <a:r>
              <a:rPr lang="cs-CZ" b="1" dirty="0" smtClean="0">
                <a:latin typeface="+mn-lt"/>
              </a:rPr>
              <a:t>ávěry Národní konference VENKOV 2019 v Teplé ve vztahu k CLLD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66249"/>
            <a:ext cx="8808720" cy="4267912"/>
          </a:xfrm>
        </p:spPr>
        <p:txBody>
          <a:bodyPr>
            <a:noAutofit/>
          </a:bodyPr>
          <a:lstStyle/>
          <a:p>
            <a:r>
              <a:rPr lang="cs-CZ" sz="2800" dirty="0" smtClean="0"/>
              <a:t>- Podporovat </a:t>
            </a:r>
            <a:r>
              <a:rPr lang="cs-CZ" sz="2800" dirty="0"/>
              <a:t>principy metody </a:t>
            </a:r>
            <a:r>
              <a:rPr lang="cs-CZ" sz="2800" dirty="0" smtClean="0"/>
              <a:t>LEADER.</a:t>
            </a:r>
          </a:p>
          <a:p>
            <a:r>
              <a:rPr lang="cs-CZ" sz="2800" dirty="0" smtClean="0"/>
              <a:t>- Posílit </a:t>
            </a:r>
            <a:r>
              <a:rPr lang="cs-CZ" sz="2800" dirty="0"/>
              <a:t>odpovědnost MAS za spravovanou alokaci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  a </a:t>
            </a:r>
            <a:r>
              <a:rPr lang="cs-CZ" sz="2800" dirty="0"/>
              <a:t>definovat roli MAS v právních </a:t>
            </a:r>
            <a:r>
              <a:rPr lang="cs-CZ" sz="2800" dirty="0" smtClean="0"/>
              <a:t>předpisech.</a:t>
            </a:r>
          </a:p>
          <a:p>
            <a:r>
              <a:rPr lang="cs-CZ" sz="2800" dirty="0" smtClean="0"/>
              <a:t>- Klást </a:t>
            </a:r>
            <a:r>
              <a:rPr lang="cs-CZ" sz="2800" dirty="0"/>
              <a:t>důraz na kvalitu práce </a:t>
            </a:r>
            <a:r>
              <a:rPr lang="cs-CZ" sz="2800" dirty="0" smtClean="0"/>
              <a:t>MAS.</a:t>
            </a:r>
          </a:p>
          <a:p>
            <a:r>
              <a:rPr lang="cs-CZ" sz="2800" dirty="0" smtClean="0"/>
              <a:t>- Zajistit </a:t>
            </a:r>
            <a:r>
              <a:rPr lang="cs-CZ" sz="2800" dirty="0"/>
              <a:t>možnost uplatnění metody LEADER v 6 OP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  vč</a:t>
            </a:r>
            <a:r>
              <a:rPr lang="cs-CZ" sz="2800" dirty="0"/>
              <a:t>. odpovídající alokace a finančních </a:t>
            </a:r>
            <a:r>
              <a:rPr lang="cs-CZ" sz="2800" dirty="0" smtClean="0"/>
              <a:t>obálek.</a:t>
            </a:r>
          </a:p>
          <a:p>
            <a:r>
              <a:rPr lang="cs-CZ" sz="2800" dirty="0" smtClean="0"/>
              <a:t>- Posílit </a:t>
            </a:r>
            <a:r>
              <a:rPr lang="cs-CZ" sz="2800" dirty="0"/>
              <a:t>znalost o podstatě fungování metody </a:t>
            </a:r>
            <a:r>
              <a:rPr lang="cs-CZ" sz="2800" dirty="0" smtClean="0"/>
              <a:t>LEADER. </a:t>
            </a:r>
            <a:br>
              <a:rPr lang="cs-CZ" sz="2800" dirty="0" smtClean="0"/>
            </a:br>
            <a:r>
              <a:rPr lang="cs-CZ" sz="2800" dirty="0" smtClean="0"/>
              <a:t>  Zajistit </a:t>
            </a:r>
            <a:r>
              <a:rPr lang="cs-CZ" sz="2800" dirty="0"/>
              <a:t>sjednocení požadavků ŘO na realizaci CLLD.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4121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13222" cy="1450757"/>
          </a:xfrm>
        </p:spPr>
        <p:txBody>
          <a:bodyPr/>
          <a:lstStyle/>
          <a:p>
            <a:r>
              <a:rPr lang="cs-CZ" b="1" dirty="0" smtClean="0">
                <a:latin typeface="+mn-lt"/>
              </a:rPr>
              <a:t>7 principů metody LEADER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66249"/>
            <a:ext cx="8808720" cy="4267912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2400" b="1" dirty="0" smtClean="0"/>
              <a:t>místní </a:t>
            </a:r>
            <a:r>
              <a:rPr lang="cs-CZ" sz="2400" b="1" dirty="0"/>
              <a:t>rozvojová strategie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1800" i="1" dirty="0" smtClean="0"/>
              <a:t>= Strategie CLLD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2400" b="1" dirty="0" smtClean="0"/>
              <a:t>partnerství veřejného </a:t>
            </a:r>
            <a:r>
              <a:rPr lang="cs-CZ" sz="2400" b="1" dirty="0"/>
              <a:t>a </a:t>
            </a:r>
            <a:r>
              <a:rPr lang="cs-CZ" sz="2400" b="1" dirty="0" smtClean="0"/>
              <a:t>soukromého </a:t>
            </a:r>
            <a:br>
              <a:rPr lang="cs-CZ" sz="2400" b="1" dirty="0" smtClean="0"/>
            </a:br>
            <a:r>
              <a:rPr lang="cs-CZ" sz="2400" b="1" dirty="0" smtClean="0"/>
              <a:t>(neziskového a podnikatelského) sektoru </a:t>
            </a:r>
            <a:br>
              <a:rPr lang="cs-CZ" sz="2400" b="1" dirty="0" smtClean="0"/>
            </a:br>
            <a:r>
              <a:rPr lang="cs-CZ" sz="1800" i="1" dirty="0" smtClean="0"/>
              <a:t>= místní akční skupina (MAS)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2400" b="1" dirty="0" smtClean="0"/>
              <a:t>přístup </a:t>
            </a:r>
            <a:r>
              <a:rPr lang="cs-CZ" sz="2400" b="1" dirty="0"/>
              <a:t>zdola </a:t>
            </a:r>
            <a:r>
              <a:rPr lang="cs-CZ" sz="2400" b="1" dirty="0" smtClean="0"/>
              <a:t>nahoru </a:t>
            </a:r>
            <a:br>
              <a:rPr lang="cs-CZ" sz="2400" b="1" dirty="0" smtClean="0"/>
            </a:br>
            <a:r>
              <a:rPr lang="cs-CZ" sz="1800" i="1" dirty="0" smtClean="0"/>
              <a:t>= rozhodování na nejnižší možné úrovni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2400" b="1" dirty="0" err="1" smtClean="0"/>
              <a:t>víceodvětvové</a:t>
            </a:r>
            <a:r>
              <a:rPr lang="cs-CZ" sz="2400" b="1" dirty="0" smtClean="0"/>
              <a:t> navrhování a provádění</a:t>
            </a:r>
            <a:br>
              <a:rPr lang="cs-CZ" sz="2400" b="1" dirty="0" smtClean="0"/>
            </a:br>
            <a:r>
              <a:rPr lang="cs-CZ" sz="1800" i="1" dirty="0" smtClean="0"/>
              <a:t>= </a:t>
            </a:r>
            <a:r>
              <a:rPr lang="cs-CZ" sz="1800" i="1" dirty="0" err="1" smtClean="0"/>
              <a:t>průřezovost</a:t>
            </a:r>
            <a:r>
              <a:rPr lang="cs-CZ" sz="1800" i="1" dirty="0" smtClean="0"/>
              <a:t> a </a:t>
            </a:r>
            <a:r>
              <a:rPr lang="cs-CZ" sz="1800" i="1" dirty="0" err="1" smtClean="0"/>
              <a:t>integrovanost</a:t>
            </a:r>
            <a:endParaRPr lang="cs-CZ" sz="1800" i="1" dirty="0" smtClean="0"/>
          </a:p>
          <a:p>
            <a:pPr marL="514350" indent="-51435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2400" b="1" dirty="0" smtClean="0"/>
              <a:t>inovační přístup</a:t>
            </a:r>
            <a:br>
              <a:rPr lang="cs-CZ" sz="2400" b="1" dirty="0" smtClean="0"/>
            </a:br>
            <a:r>
              <a:rPr lang="cs-CZ" sz="1800" i="1" dirty="0"/>
              <a:t>= </a:t>
            </a:r>
            <a:r>
              <a:rPr lang="cs-CZ" sz="1800" i="1" dirty="0" smtClean="0"/>
              <a:t>mj. principy </a:t>
            </a:r>
            <a:r>
              <a:rPr lang="cs-CZ" sz="1800" i="1" dirty="0"/>
              <a:t>chytrého venkova a inovačního </a:t>
            </a:r>
            <a:r>
              <a:rPr lang="cs-CZ" sz="1800" i="1" dirty="0" err="1" smtClean="0"/>
              <a:t>brokeringu</a:t>
            </a:r>
            <a:endParaRPr lang="cs-CZ" sz="1800" i="1" dirty="0" smtClean="0"/>
          </a:p>
          <a:p>
            <a:pPr marL="514350" indent="-51435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2400" b="1" dirty="0" smtClean="0"/>
              <a:t>národní a mezinárodní spolupráce</a:t>
            </a:r>
            <a:br>
              <a:rPr lang="cs-CZ" sz="2400" b="1" dirty="0" smtClean="0"/>
            </a:br>
            <a:r>
              <a:rPr lang="cs-CZ" sz="1800" i="1" dirty="0"/>
              <a:t>= </a:t>
            </a:r>
            <a:r>
              <a:rPr lang="cs-CZ" sz="1800" i="1" dirty="0" smtClean="0"/>
              <a:t>projekty spolupráce</a:t>
            </a:r>
            <a:endParaRPr lang="cs-CZ" sz="1800" b="1" dirty="0" smtClean="0"/>
          </a:p>
          <a:p>
            <a:pPr marL="514350" indent="-514350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2400" b="1" dirty="0" smtClean="0"/>
              <a:t>síťování</a:t>
            </a:r>
          </a:p>
        </p:txBody>
      </p:sp>
    </p:spTree>
    <p:extLst>
      <p:ext uri="{BB962C8B-B14F-4D97-AF65-F5344CB8AC3E}">
        <p14:creationId xmlns:p14="http://schemas.microsoft.com/office/powerpoint/2010/main" val="391224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13222" cy="1450757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+mn-lt"/>
              </a:rPr>
              <a:t>postup příprav MAS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66249"/>
            <a:ext cx="8808720" cy="4267912"/>
          </a:xfrm>
        </p:spPr>
        <p:txBody>
          <a:bodyPr>
            <a:noAutofit/>
          </a:bodyPr>
          <a:lstStyle/>
          <a:p>
            <a:r>
              <a:rPr lang="cs-CZ" sz="2800" dirty="0" smtClean="0"/>
              <a:t>- aktualizace / zpracování analytické části Strategií CLLD</a:t>
            </a:r>
          </a:p>
          <a:p>
            <a:pPr lvl="1"/>
            <a:r>
              <a:rPr lang="cs-CZ" sz="2600" i="1" dirty="0" smtClean="0"/>
              <a:t>v průběhu roku 2020, předkládání na MMR v 2. pol. 2020</a:t>
            </a:r>
          </a:p>
          <a:p>
            <a:pPr lvl="1"/>
            <a:r>
              <a:rPr lang="cs-CZ" sz="2600" i="1" dirty="0" smtClean="0"/>
              <a:t>financování z IROP 4.2 nebo z vlastních zdrojů MAS (?)</a:t>
            </a:r>
          </a:p>
          <a:p>
            <a:r>
              <a:rPr lang="cs-CZ" sz="2800" dirty="0"/>
              <a:t>- </a:t>
            </a:r>
            <a:r>
              <a:rPr lang="cs-CZ" sz="2800" dirty="0" smtClean="0"/>
              <a:t>zpracování akčních plánů</a:t>
            </a:r>
            <a:endParaRPr lang="cs-CZ" sz="2800" dirty="0"/>
          </a:p>
          <a:p>
            <a:pPr lvl="1"/>
            <a:r>
              <a:rPr lang="cs-CZ" sz="2600" i="1" dirty="0" smtClean="0"/>
              <a:t>po schválení jednotlivých OP – 2021</a:t>
            </a:r>
          </a:p>
          <a:p>
            <a:pPr lvl="1"/>
            <a:r>
              <a:rPr lang="cs-CZ" sz="2600" i="1" smtClean="0"/>
              <a:t>předkládání samostatně </a:t>
            </a:r>
            <a:r>
              <a:rPr lang="cs-CZ" sz="2600" i="1" dirty="0" smtClean="0"/>
              <a:t>na příslušné ŘO</a:t>
            </a:r>
          </a:p>
          <a:p>
            <a:pPr lvl="1"/>
            <a:r>
              <a:rPr lang="cs-CZ" sz="2600" i="1" dirty="0" smtClean="0"/>
              <a:t>financování z OPTP 2021-2027</a:t>
            </a:r>
            <a:endParaRPr lang="cs-CZ" sz="2600" i="1" dirty="0"/>
          </a:p>
          <a:p>
            <a:r>
              <a:rPr lang="cs-CZ" sz="2800" dirty="0" smtClean="0"/>
              <a:t>- příprava a vyhlašování prvních Výzev MAS</a:t>
            </a:r>
            <a:endParaRPr lang="cs-CZ" sz="2800" dirty="0"/>
          </a:p>
          <a:p>
            <a:pPr lvl="1"/>
            <a:r>
              <a:rPr lang="cs-CZ" sz="2600" i="1" dirty="0" smtClean="0"/>
              <a:t>2021 a dále</a:t>
            </a:r>
          </a:p>
          <a:p>
            <a:pPr lvl="1"/>
            <a:r>
              <a:rPr lang="cs-CZ" sz="2600" i="1" dirty="0" smtClean="0"/>
              <a:t>financování </a:t>
            </a:r>
            <a:r>
              <a:rPr lang="cs-CZ" sz="2600" i="1" dirty="0"/>
              <a:t>z OPTP 2021-2027</a:t>
            </a:r>
          </a:p>
          <a:p>
            <a:pPr lvl="1"/>
            <a:endParaRPr lang="cs-CZ" sz="2600" i="1" dirty="0"/>
          </a:p>
          <a:p>
            <a:pPr lvl="1"/>
            <a:endParaRPr lang="cs-CZ" sz="2600" dirty="0"/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78538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13222" cy="1450757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+mn-lt"/>
              </a:rPr>
              <a:t>IROP 2021-27 / SC 5.1 CLLD</a:t>
            </a:r>
            <a:br>
              <a:rPr lang="cs-CZ" b="1" dirty="0" smtClean="0">
                <a:latin typeface="+mn-lt"/>
              </a:rPr>
            </a:br>
            <a:r>
              <a:rPr lang="cs-CZ" b="1" u="sng" dirty="0" smtClean="0">
                <a:latin typeface="+mn-lt"/>
              </a:rPr>
              <a:t>očekávané</a:t>
            </a:r>
            <a:r>
              <a:rPr lang="cs-CZ" b="1" dirty="0" smtClean="0">
                <a:latin typeface="+mn-lt"/>
              </a:rPr>
              <a:t> tematické zaměření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38112"/>
            <a:ext cx="8808720" cy="42679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bezpečnost </a:t>
            </a:r>
            <a:r>
              <a:rPr lang="cs-CZ" sz="2400" b="1" dirty="0"/>
              <a:t>v </a:t>
            </a:r>
            <a:r>
              <a:rPr lang="cs-CZ" sz="2400" b="1" dirty="0" smtClean="0"/>
              <a:t>dopravě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infrastruktura pro cyklistickou dopravu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veřejná prostranství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i="1" dirty="0" smtClean="0"/>
              <a:t> </a:t>
            </a:r>
            <a:r>
              <a:rPr lang="cs-CZ" sz="2400" b="1" dirty="0" smtClean="0"/>
              <a:t>SDH II,III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MŠ, ZŠ</a:t>
            </a:r>
            <a:endParaRPr lang="cs-CZ" sz="24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infrastruktura </a:t>
            </a:r>
            <a:r>
              <a:rPr lang="cs-CZ" sz="2400" b="1" dirty="0"/>
              <a:t>pro sociální </a:t>
            </a:r>
            <a:r>
              <a:rPr lang="cs-CZ" sz="2400" b="1" dirty="0" smtClean="0"/>
              <a:t>služby</a:t>
            </a:r>
            <a:endParaRPr lang="cs-CZ" sz="24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kulturní památky v ÚSKP, městská a obecní muzea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veřejná </a:t>
            </a:r>
            <a:r>
              <a:rPr lang="cs-CZ" sz="2400" b="1" dirty="0"/>
              <a:t>infrastruktura udržitelného cestovního </a:t>
            </a:r>
            <a:r>
              <a:rPr lang="cs-CZ" sz="2400" b="1" dirty="0" smtClean="0"/>
              <a:t>ruchu</a:t>
            </a:r>
          </a:p>
        </p:txBody>
      </p:sp>
    </p:spTree>
    <p:extLst>
      <p:ext uri="{BB962C8B-B14F-4D97-AF65-F5344CB8AC3E}">
        <p14:creationId xmlns:p14="http://schemas.microsoft.com/office/powerpoint/2010/main" val="51857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13222" cy="1450757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+mn-lt"/>
              </a:rPr>
              <a:t>SZP</a:t>
            </a:r>
            <a:br>
              <a:rPr lang="cs-CZ" b="1" dirty="0" smtClean="0">
                <a:latin typeface="+mn-lt"/>
              </a:rPr>
            </a:br>
            <a:r>
              <a:rPr lang="cs-CZ" b="1" u="sng" dirty="0" smtClean="0">
                <a:latin typeface="+mn-lt"/>
              </a:rPr>
              <a:t>očekávané</a:t>
            </a:r>
            <a:r>
              <a:rPr lang="cs-CZ" b="1" dirty="0" smtClean="0">
                <a:latin typeface="+mn-lt"/>
              </a:rPr>
              <a:t> tematické zaměření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38112"/>
            <a:ext cx="8808720" cy="42679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zemědělské </a:t>
            </a:r>
            <a:r>
              <a:rPr lang="cs-CZ" sz="2400" b="1" dirty="0"/>
              <a:t>podniky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zemědělské </a:t>
            </a:r>
            <a:r>
              <a:rPr lang="cs-CZ" sz="2400" b="1" dirty="0"/>
              <a:t>produkty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lesnická </a:t>
            </a:r>
            <a:r>
              <a:rPr lang="cs-CZ" sz="2400" b="1" dirty="0"/>
              <a:t>infrastruktura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zemědělská </a:t>
            </a:r>
            <a:r>
              <a:rPr lang="cs-CZ" sz="2400" b="1" dirty="0"/>
              <a:t>infrastruktura - polní cesty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</a:t>
            </a:r>
            <a:r>
              <a:rPr lang="cs-CZ" sz="2400" b="1" u="sng" dirty="0" smtClean="0"/>
              <a:t>diverzifikace </a:t>
            </a:r>
            <a:r>
              <a:rPr lang="cs-CZ" sz="2400" b="1" u="sng" dirty="0"/>
              <a:t>a zakládání nových podniků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neproduktivní </a:t>
            </a:r>
            <a:r>
              <a:rPr lang="cs-CZ" sz="2400" b="1" dirty="0"/>
              <a:t>investice v lesích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lesnické </a:t>
            </a:r>
            <a:r>
              <a:rPr lang="cs-CZ" sz="2400" b="1" dirty="0"/>
              <a:t>technologie a produkty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</a:t>
            </a:r>
            <a:r>
              <a:rPr lang="cs-CZ" sz="2400" b="1" u="sng" dirty="0" smtClean="0"/>
              <a:t>občanská vybavenost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000" i="1" dirty="0" smtClean="0"/>
              <a:t>nutné upřesnit vymezení vůči IROP (riziko bílých míst) - zejm. </a:t>
            </a:r>
            <a:br>
              <a:rPr lang="cs-CZ" sz="2000" i="1" dirty="0" smtClean="0"/>
            </a:br>
            <a:r>
              <a:rPr lang="cs-CZ" sz="2000" i="1" dirty="0" smtClean="0"/>
              <a:t>zázemí pro komunitní a spolkové aktivity, SDH, veřejná prostranství</a:t>
            </a:r>
            <a:endParaRPr lang="cs-CZ" sz="2000" i="1" dirty="0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b="1" dirty="0" smtClean="0"/>
              <a:t> </a:t>
            </a:r>
            <a:r>
              <a:rPr lang="cs-CZ" sz="2400" b="1" u="sng" dirty="0" smtClean="0"/>
              <a:t>cestovní ruch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000" i="1" dirty="0"/>
              <a:t>nutné upřesnit vymezení vůči IROP (riziko bílých míst)</a:t>
            </a:r>
          </a:p>
        </p:txBody>
      </p:sp>
    </p:spTree>
    <p:extLst>
      <p:ext uri="{BB962C8B-B14F-4D97-AF65-F5344CB8AC3E}">
        <p14:creationId xmlns:p14="http://schemas.microsoft.com/office/powerpoint/2010/main" val="208046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13222" cy="1450757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+mn-lt"/>
              </a:rPr>
              <a:t>OPZ+</a:t>
            </a:r>
            <a:br>
              <a:rPr lang="cs-CZ" b="1" dirty="0" smtClean="0">
                <a:latin typeface="+mn-lt"/>
              </a:rPr>
            </a:br>
            <a:r>
              <a:rPr lang="cs-CZ" b="1" u="sng" dirty="0" smtClean="0">
                <a:latin typeface="+mn-lt"/>
              </a:rPr>
              <a:t>očekávané</a:t>
            </a:r>
            <a:r>
              <a:rPr lang="cs-CZ" b="1" dirty="0" smtClean="0">
                <a:latin typeface="+mn-lt"/>
              </a:rPr>
              <a:t> tematické zaměření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38112"/>
            <a:ext cx="8808720" cy="4267912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 smtClean="0"/>
              <a:t>aktivizace </a:t>
            </a:r>
            <a:r>
              <a:rPr lang="cs-CZ" sz="2400" b="1" dirty="0"/>
              <a:t>a participace CS, komunitní (sociální) práce </a:t>
            </a:r>
            <a:br>
              <a:rPr lang="cs-CZ" sz="2400" b="1" dirty="0"/>
            </a:br>
            <a:r>
              <a:rPr lang="cs-CZ" sz="2400" b="1" dirty="0"/>
              <a:t>včetně vzniku, fungování a rozvoje komunitních center </a:t>
            </a:r>
            <a:endParaRPr lang="cs-CZ" sz="2400" b="1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 smtClean="0"/>
              <a:t>sociální </a:t>
            </a:r>
            <a:r>
              <a:rPr lang="cs-CZ" sz="2400" b="1" dirty="0"/>
              <a:t>práce s důrazem na posílení kompetencí </a:t>
            </a:r>
            <a:r>
              <a:rPr lang="cs-CZ" sz="2400" b="1" dirty="0" smtClean="0"/>
              <a:t>obcí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 smtClean="0"/>
              <a:t>posílení </a:t>
            </a:r>
            <a:r>
              <a:rPr lang="cs-CZ" sz="2400" b="1" dirty="0"/>
              <a:t>prvků svépomoci, vzájemné pomoci,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sousedské </a:t>
            </a:r>
            <a:r>
              <a:rPr lang="cs-CZ" sz="2400" b="1" dirty="0"/>
              <a:t>výpomoci, sdílení a výměny zkušeností,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podpora dobrovolnictví </a:t>
            </a:r>
            <a:r>
              <a:rPr lang="cs-CZ" sz="2400" b="1" dirty="0"/>
              <a:t>a mezigenerační výměny a </a:t>
            </a:r>
            <a:r>
              <a:rPr lang="cs-CZ" sz="2400" b="1" dirty="0" smtClean="0"/>
              <a:t>výpomoci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 smtClean="0"/>
              <a:t>sdílená </a:t>
            </a:r>
            <a:r>
              <a:rPr lang="cs-CZ" sz="2400" b="1" dirty="0"/>
              <a:t>a </a:t>
            </a:r>
            <a:r>
              <a:rPr lang="cs-CZ" sz="2400" b="1" dirty="0" smtClean="0"/>
              <a:t>neformální </a:t>
            </a:r>
            <a:r>
              <a:rPr lang="cs-CZ" sz="2400" b="1" dirty="0"/>
              <a:t>péče,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vč</a:t>
            </a:r>
            <a:r>
              <a:rPr lang="cs-CZ" sz="2400" b="1" dirty="0"/>
              <a:t>. paliativní </a:t>
            </a:r>
            <a:r>
              <a:rPr lang="cs-CZ" sz="2400" b="1" dirty="0" smtClean="0"/>
              <a:t>a </a:t>
            </a:r>
            <a:r>
              <a:rPr lang="cs-CZ" sz="2400" b="1" dirty="0"/>
              <a:t>domácí hospicové </a:t>
            </a:r>
            <a:r>
              <a:rPr lang="cs-CZ" sz="2400" b="1" dirty="0" smtClean="0"/>
              <a:t>péče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 smtClean="0"/>
              <a:t>zaměstnanostní programy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 smtClean="0"/>
              <a:t>posilování </a:t>
            </a:r>
            <a:r>
              <a:rPr lang="cs-CZ" sz="2400" b="1" dirty="0"/>
              <a:t>rodinných </a:t>
            </a:r>
            <a:r>
              <a:rPr lang="cs-CZ" sz="2400" b="1" dirty="0" smtClean="0"/>
              <a:t>vazeb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 smtClean="0"/>
              <a:t>vzdělávací </a:t>
            </a:r>
            <a:r>
              <a:rPr lang="cs-CZ" sz="2400" b="1" dirty="0"/>
              <a:t>a osvětové aktivity 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05296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113222" cy="1450757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+mn-lt"/>
              </a:rPr>
              <a:t>OPŽP</a:t>
            </a:r>
            <a:br>
              <a:rPr lang="cs-CZ" b="1" dirty="0" smtClean="0">
                <a:latin typeface="+mn-lt"/>
              </a:rPr>
            </a:br>
            <a:r>
              <a:rPr lang="cs-CZ" b="1" u="sng" dirty="0" smtClean="0">
                <a:latin typeface="+mn-lt"/>
              </a:rPr>
              <a:t>očekávané</a:t>
            </a:r>
            <a:r>
              <a:rPr lang="cs-CZ" b="1" dirty="0" smtClean="0">
                <a:latin typeface="+mn-lt"/>
              </a:rPr>
              <a:t> tematické zaměření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38112"/>
            <a:ext cx="8808720" cy="426791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b="1" dirty="0" smtClean="0"/>
              <a:t>zadržování </a:t>
            </a:r>
            <a:r>
              <a:rPr lang="cs-CZ" sz="2800" b="1" dirty="0"/>
              <a:t>vody v </a:t>
            </a:r>
            <a:r>
              <a:rPr lang="cs-CZ" sz="2800" b="1" dirty="0" err="1"/>
              <a:t>intravilánu</a:t>
            </a:r>
            <a:r>
              <a:rPr lang="cs-CZ" sz="2800" b="1" dirty="0"/>
              <a:t> a </a:t>
            </a:r>
            <a:r>
              <a:rPr lang="cs-CZ" sz="2800" b="1" dirty="0" err="1"/>
              <a:t>extravilánu</a:t>
            </a:r>
            <a:endParaRPr lang="cs-CZ" sz="2800" b="1" dirty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b="1" dirty="0"/>
              <a:t>komunitní energetika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b="1" dirty="0"/>
              <a:t>odpady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b="1" dirty="0"/>
              <a:t>EVVO a VUR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b="1" dirty="0"/>
              <a:t>zeleň v </a:t>
            </a:r>
            <a:r>
              <a:rPr lang="cs-CZ" sz="2800" b="1" dirty="0" err="1"/>
              <a:t>intravilánu</a:t>
            </a:r>
            <a:r>
              <a:rPr lang="cs-CZ" sz="2800" b="1" dirty="0"/>
              <a:t>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b="1" dirty="0"/>
              <a:t>inovační, motivační a klíčové projekty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18603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2754</TotalTime>
  <Words>336</Words>
  <Application>Microsoft Office PowerPoint</Application>
  <PresentationFormat>Předvádění na obrazovce (4:3)</PresentationFormat>
  <Paragraphs>107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Retrospektiva</vt:lpstr>
      <vt:lpstr>Přípravy CLLD  pro nové období </vt:lpstr>
      <vt:lpstr>aktivity NS MAS ve stávajícím období a příprava na 2021-27</vt:lpstr>
      <vt:lpstr>závěry Národní konference VENKOV 2019 v Teplé ve vztahu k CLLD</vt:lpstr>
      <vt:lpstr>7 principů metody LEADER</vt:lpstr>
      <vt:lpstr>postup příprav MAS</vt:lpstr>
      <vt:lpstr>IROP 2021-27 / SC 5.1 CLLD očekávané tematické zaměření</vt:lpstr>
      <vt:lpstr>SZP očekávané tematické zaměření</vt:lpstr>
      <vt:lpstr>OPZ+ očekávané tematické zaměření</vt:lpstr>
      <vt:lpstr>OPŽP očekávané tematické zaměření</vt:lpstr>
      <vt:lpstr>OPK očekávané tematické zaměření</vt:lpstr>
      <vt:lpstr>Zapojte se do své MASky!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INFORMACE PRO MAS – LEADER/CLLD</dc:title>
  <dc:creator>Honza</dc:creator>
  <cp:lastModifiedBy>Jana Kuthanová</cp:lastModifiedBy>
  <cp:revision>214</cp:revision>
  <dcterms:created xsi:type="dcterms:W3CDTF">2016-03-16T14:32:37Z</dcterms:created>
  <dcterms:modified xsi:type="dcterms:W3CDTF">2019-10-30T11:32:11Z</dcterms:modified>
</cp:coreProperties>
</file>