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96" r:id="rId12"/>
    <p:sldId id="266" r:id="rId13"/>
    <p:sldId id="297" r:id="rId14"/>
    <p:sldId id="298"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99"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9144000" cy="6858000" type="screen4x3"/>
  <p:notesSz cx="6888163" cy="10020300"/>
  <p:embeddedFontLst>
    <p:embeddedFont>
      <p:font typeface="PT Sans" panose="020B0604020202020204" charset="-18"/>
      <p:italic r:id="rId46"/>
      <p:boldItalic r:id="rId47"/>
    </p:embeddedFont>
    <p:embeddedFont>
      <p:font typeface="Arial Black" panose="020B0A04020102020204" pitchFamily="34" charset="0"/>
      <p:bold r:id="rId48"/>
    </p:embeddedFont>
    <p:embeddedFont>
      <p:font typeface="Calibri" panose="020F050202020403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6A55E7-541D-4F39-B884-C9406A0F855E}">
  <a:tblStyle styleId="{146A55E7-541D-4F39-B884-C9406A0F855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388DEB3-7CBE-4940-A80D-3093A4EA1484}"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2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84870" cy="501015"/>
          </a:xfrm>
          <a:prstGeom prst="rect">
            <a:avLst/>
          </a:prstGeom>
          <a:noFill/>
          <a:ln>
            <a:noFill/>
          </a:ln>
        </p:spPr>
        <p:txBody>
          <a:bodyPr spcFirstLastPara="1" wrap="square" lIns="92431" tIns="46203" rIns="92431" bIns="46203" anchor="t" anchorCtr="0"/>
          <a:lstStyle>
            <a:lvl1pPr marR="0" lvl="0" algn="l" rtl="0">
              <a:spcBef>
                <a:spcPts val="0"/>
              </a:spcBef>
              <a:spcAft>
                <a:spcPts val="0"/>
              </a:spcAft>
              <a:buSzPts val="1400"/>
              <a:buNone/>
              <a:defRPr sz="1200" b="0" i="0" u="none" strike="noStrike" cap="none">
                <a:solidFill>
                  <a:schemeClr val="dk1"/>
                </a:solidFill>
                <a:latin typeface="PT Sans"/>
                <a:ea typeface="PT Sans"/>
                <a:cs typeface="PT Sans"/>
                <a:sym typeface="PT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9" y="0"/>
            <a:ext cx="2984870" cy="501015"/>
          </a:xfrm>
          <a:prstGeom prst="rect">
            <a:avLst/>
          </a:prstGeom>
          <a:noFill/>
          <a:ln>
            <a:noFill/>
          </a:ln>
        </p:spPr>
        <p:txBody>
          <a:bodyPr spcFirstLastPara="1" wrap="square" lIns="92431" tIns="46203" rIns="92431" bIns="46203" anchor="t" anchorCtr="0"/>
          <a:lstStyle>
            <a:lvl1pPr marR="0" lvl="0" algn="r" rtl="0">
              <a:spcBef>
                <a:spcPts val="0"/>
              </a:spcBef>
              <a:spcAft>
                <a:spcPts val="0"/>
              </a:spcAft>
              <a:buSzPts val="1400"/>
              <a:buNone/>
              <a:defRPr sz="1200" b="0" i="0" u="none" strike="noStrike" cap="none">
                <a:solidFill>
                  <a:schemeClr val="dk1"/>
                </a:solidFill>
                <a:latin typeface="PT Sans"/>
                <a:ea typeface="PT Sans"/>
                <a:cs typeface="PT Sans"/>
                <a:sym typeface="PT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759644"/>
            <a:ext cx="5510530" cy="4509135"/>
          </a:xfrm>
          <a:prstGeom prst="rect">
            <a:avLst/>
          </a:prstGeom>
          <a:noFill/>
          <a:ln>
            <a:noFill/>
          </a:ln>
        </p:spPr>
        <p:txBody>
          <a:bodyPr spcFirstLastPara="1" wrap="square" lIns="92431" tIns="46203" rIns="92431" bIns="46203" anchor="t" anchorCtr="0"/>
          <a:lstStyle>
            <a:lvl1pPr marL="457200" marR="0" lvl="0" indent="-228600" algn="l" rtl="0">
              <a:spcBef>
                <a:spcPts val="0"/>
              </a:spcBef>
              <a:spcAft>
                <a:spcPts val="0"/>
              </a:spcAft>
              <a:buSzPts val="1400"/>
              <a:buNone/>
              <a:defRPr sz="1200" b="0" i="0" u="none" strike="noStrike" cap="none">
                <a:solidFill>
                  <a:schemeClr val="dk1"/>
                </a:solidFill>
                <a:latin typeface="PT Sans"/>
                <a:ea typeface="PT Sans"/>
                <a:cs typeface="PT Sans"/>
                <a:sym typeface="PT Sans"/>
              </a:defRPr>
            </a:lvl1pPr>
            <a:lvl2pPr marL="914400" marR="0" lvl="1" indent="-228600" algn="l" rtl="0">
              <a:spcBef>
                <a:spcPts val="0"/>
              </a:spcBef>
              <a:spcAft>
                <a:spcPts val="0"/>
              </a:spcAft>
              <a:buSzPts val="1400"/>
              <a:buNone/>
              <a:defRPr sz="1200" b="0" i="0" u="none" strike="noStrike" cap="none">
                <a:solidFill>
                  <a:schemeClr val="dk1"/>
                </a:solidFill>
                <a:latin typeface="PT Sans"/>
                <a:ea typeface="PT Sans"/>
                <a:cs typeface="PT Sans"/>
                <a:sym typeface="PT Sans"/>
              </a:defRPr>
            </a:lvl2pPr>
            <a:lvl3pPr marL="1371600" marR="0" lvl="2" indent="-228600" algn="l" rtl="0">
              <a:spcBef>
                <a:spcPts val="0"/>
              </a:spcBef>
              <a:spcAft>
                <a:spcPts val="0"/>
              </a:spcAft>
              <a:buSzPts val="1400"/>
              <a:buNone/>
              <a:defRPr sz="1200" b="0" i="0" u="none" strike="noStrike" cap="none">
                <a:solidFill>
                  <a:schemeClr val="dk1"/>
                </a:solidFill>
                <a:latin typeface="PT Sans"/>
                <a:ea typeface="PT Sans"/>
                <a:cs typeface="PT Sans"/>
                <a:sym typeface="PT Sans"/>
              </a:defRPr>
            </a:lvl3pPr>
            <a:lvl4pPr marL="1828800" marR="0" lvl="3" indent="-228600" algn="l" rtl="0">
              <a:spcBef>
                <a:spcPts val="0"/>
              </a:spcBef>
              <a:spcAft>
                <a:spcPts val="0"/>
              </a:spcAft>
              <a:buSzPts val="1400"/>
              <a:buNone/>
              <a:defRPr sz="1200" b="0" i="0" u="none" strike="noStrike" cap="none">
                <a:solidFill>
                  <a:schemeClr val="dk1"/>
                </a:solidFill>
                <a:latin typeface="PT Sans"/>
                <a:ea typeface="PT Sans"/>
                <a:cs typeface="PT Sans"/>
                <a:sym typeface="PT Sans"/>
              </a:defRPr>
            </a:lvl4pPr>
            <a:lvl5pPr marL="2286000" marR="0" lvl="4" indent="-228600" algn="l" rtl="0">
              <a:spcBef>
                <a:spcPts val="0"/>
              </a:spcBef>
              <a:spcAft>
                <a:spcPts val="0"/>
              </a:spcAft>
              <a:buSzPts val="1400"/>
              <a:buNone/>
              <a:defRPr sz="1200" b="0" i="0" u="none" strike="noStrike" cap="none">
                <a:solidFill>
                  <a:schemeClr val="dk1"/>
                </a:solidFill>
                <a:latin typeface="PT Sans"/>
                <a:ea typeface="PT Sans"/>
                <a:cs typeface="PT Sans"/>
                <a:sym typeface="PT San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517546"/>
            <a:ext cx="2984870" cy="501015"/>
          </a:xfrm>
          <a:prstGeom prst="rect">
            <a:avLst/>
          </a:prstGeom>
          <a:noFill/>
          <a:ln>
            <a:noFill/>
          </a:ln>
        </p:spPr>
        <p:txBody>
          <a:bodyPr spcFirstLastPara="1" wrap="square" lIns="92431" tIns="46203" rIns="92431" bIns="46203" anchor="b" anchorCtr="0"/>
          <a:lstStyle>
            <a:lvl1pPr marR="0" lvl="0" algn="l" rtl="0">
              <a:spcBef>
                <a:spcPts val="0"/>
              </a:spcBef>
              <a:spcAft>
                <a:spcPts val="0"/>
              </a:spcAft>
              <a:buSzPts val="1400"/>
              <a:buNone/>
              <a:defRPr sz="1200" b="0" i="0" u="none" strike="noStrike" cap="none">
                <a:solidFill>
                  <a:schemeClr val="dk1"/>
                </a:solidFill>
                <a:latin typeface="PT Sans"/>
                <a:ea typeface="PT Sans"/>
                <a:cs typeface="PT Sans"/>
                <a:sym typeface="PT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9" y="9517546"/>
            <a:ext cx="2984870" cy="501015"/>
          </a:xfrm>
          <a:prstGeom prst="rect">
            <a:avLst/>
          </a:prstGeom>
          <a:noFill/>
          <a:ln>
            <a:noFill/>
          </a:ln>
        </p:spPr>
        <p:txBody>
          <a:bodyPr spcFirstLastPara="1" wrap="square" lIns="92431" tIns="46203" rIns="92431" bIns="46203" anchor="b" anchorCtr="0">
            <a:noAutofit/>
          </a:bodyPr>
          <a:lstStyle/>
          <a:p>
            <a:pPr algn="r"/>
            <a:fld id="{00000000-1234-1234-1234-123412341234}" type="slidenum">
              <a:rPr lang="cs-CZ" sz="1200" smtClean="0">
                <a:solidFill>
                  <a:schemeClr val="dk1"/>
                </a:solidFill>
                <a:latin typeface="PT Sans"/>
                <a:ea typeface="PT Sans"/>
                <a:cs typeface="PT Sans"/>
                <a:sym typeface="PT Sans"/>
              </a:rPr>
              <a:pPr algn="r"/>
              <a:t>‹#›</a:t>
            </a:fld>
            <a:endParaRPr lang="cs-CZ" sz="1200">
              <a:solidFill>
                <a:schemeClr val="dk1"/>
              </a:solidFill>
              <a:latin typeface="PT Sans"/>
              <a:ea typeface="PT Sans"/>
              <a:cs typeface="PT Sans"/>
              <a:sym typeface="PT Sans"/>
            </a:endParaRPr>
          </a:p>
        </p:txBody>
      </p:sp>
    </p:spTree>
    <p:extLst>
      <p:ext uri="{BB962C8B-B14F-4D97-AF65-F5344CB8AC3E}">
        <p14:creationId xmlns:p14="http://schemas.microsoft.com/office/powerpoint/2010/main" val="25531516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86" name="Google Shape;86;p1: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8857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Google Shape;171;p11:notes"/>
          <p:cNvSpPr txBox="1">
            <a:spLocks noGrp="1"/>
          </p:cNvSpPr>
          <p:nvPr>
            <p:ph type="body" idx="1"/>
          </p:nvPr>
        </p:nvSpPr>
        <p:spPr>
          <a:xfrm>
            <a:off x="688817" y="4759644"/>
            <a:ext cx="5510530" cy="4509135"/>
          </a:xfrm>
          <a:prstGeom prst="rect">
            <a:avLst/>
          </a:prstGeom>
          <a:noFill/>
          <a:ln>
            <a:noFill/>
          </a:ln>
        </p:spPr>
        <p:txBody>
          <a:bodyPr spcFirstLastPara="1" wrap="square" lIns="92431" tIns="46203" rIns="92431" bIns="46203" anchor="t" anchorCtr="0">
            <a:noAutofit/>
          </a:bodyPr>
          <a:lstStyle/>
          <a:p>
            <a:pPr marL="0" indent="0"/>
            <a:endParaRPr/>
          </a:p>
        </p:txBody>
      </p:sp>
      <p:sp>
        <p:nvSpPr>
          <p:cNvPr id="172" name="Google Shape;172;p11:notes"/>
          <p:cNvSpPr txBox="1">
            <a:spLocks noGrp="1"/>
          </p:cNvSpPr>
          <p:nvPr>
            <p:ph type="sldNum" idx="12"/>
          </p:nvPr>
        </p:nvSpPr>
        <p:spPr>
          <a:xfrm>
            <a:off x="3901699" y="9517546"/>
            <a:ext cx="2984870" cy="501015"/>
          </a:xfrm>
          <a:prstGeom prst="rect">
            <a:avLst/>
          </a:prstGeom>
          <a:noFill/>
          <a:ln>
            <a:noFill/>
          </a:ln>
        </p:spPr>
        <p:txBody>
          <a:bodyPr spcFirstLastPara="1" wrap="square" lIns="92431" tIns="46203" rIns="92431" bIns="46203" anchor="b" anchorCtr="0">
            <a:noAutofit/>
          </a:bodyPr>
          <a:lstStyle/>
          <a:p>
            <a:pPr algn="r"/>
            <a:fld id="{00000000-1234-1234-1234-123412341234}" type="slidenum">
              <a:rPr lang="cs-CZ" sz="1200">
                <a:solidFill>
                  <a:schemeClr val="dk1"/>
                </a:solidFill>
                <a:latin typeface="PT Sans"/>
                <a:ea typeface="PT Sans"/>
                <a:cs typeface="PT Sans"/>
                <a:sym typeface="PT Sans"/>
              </a:rPr>
              <a:pPr algn="r"/>
              <a:t>10</a:t>
            </a:fld>
            <a:endParaRPr sz="1200">
              <a:solidFill>
                <a:schemeClr val="dk1"/>
              </a:solidFill>
              <a:latin typeface="PT Sans"/>
              <a:ea typeface="PT Sans"/>
              <a:cs typeface="PT Sans"/>
              <a:sym typeface="PT Sans"/>
            </a:endParaRPr>
          </a:p>
        </p:txBody>
      </p:sp>
    </p:spTree>
    <p:extLst>
      <p:ext uri="{BB962C8B-B14F-4D97-AF65-F5344CB8AC3E}">
        <p14:creationId xmlns:p14="http://schemas.microsoft.com/office/powerpoint/2010/main" val="2549988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1" name="Google Shape;181;p12:notes"/>
          <p:cNvSpPr txBox="1">
            <a:spLocks noGrp="1"/>
          </p:cNvSpPr>
          <p:nvPr>
            <p:ph type="body" idx="1"/>
          </p:nvPr>
        </p:nvSpPr>
        <p:spPr>
          <a:xfrm>
            <a:off x="688817" y="4759644"/>
            <a:ext cx="5510530" cy="4509135"/>
          </a:xfrm>
          <a:prstGeom prst="rect">
            <a:avLst/>
          </a:prstGeom>
          <a:noFill/>
          <a:ln>
            <a:noFill/>
          </a:ln>
        </p:spPr>
        <p:txBody>
          <a:bodyPr spcFirstLastPara="1" wrap="square" lIns="92431" tIns="46203" rIns="92431" bIns="46203" anchor="t" anchorCtr="0">
            <a:noAutofit/>
          </a:bodyPr>
          <a:lstStyle/>
          <a:p>
            <a:pPr marL="0" indent="0"/>
            <a:endParaRPr/>
          </a:p>
        </p:txBody>
      </p:sp>
      <p:sp>
        <p:nvSpPr>
          <p:cNvPr id="182" name="Google Shape;182;p12:notes"/>
          <p:cNvSpPr txBox="1">
            <a:spLocks noGrp="1"/>
          </p:cNvSpPr>
          <p:nvPr>
            <p:ph type="sldNum" idx="12"/>
          </p:nvPr>
        </p:nvSpPr>
        <p:spPr>
          <a:xfrm>
            <a:off x="3901699" y="9517546"/>
            <a:ext cx="2984870" cy="501015"/>
          </a:xfrm>
          <a:prstGeom prst="rect">
            <a:avLst/>
          </a:prstGeom>
          <a:noFill/>
          <a:ln>
            <a:noFill/>
          </a:ln>
        </p:spPr>
        <p:txBody>
          <a:bodyPr spcFirstLastPara="1" wrap="square" lIns="92431" tIns="46203" rIns="92431" bIns="46203" anchor="b" anchorCtr="0">
            <a:noAutofit/>
          </a:bodyPr>
          <a:lstStyle/>
          <a:p>
            <a:pPr algn="r"/>
            <a:fld id="{00000000-1234-1234-1234-123412341234}" type="slidenum">
              <a:rPr lang="cs-CZ" sz="1200">
                <a:solidFill>
                  <a:schemeClr val="dk1"/>
                </a:solidFill>
                <a:latin typeface="PT Sans"/>
                <a:ea typeface="PT Sans"/>
                <a:cs typeface="PT Sans"/>
                <a:sym typeface="PT Sans"/>
              </a:rPr>
              <a:pPr algn="r"/>
              <a:t>11</a:t>
            </a:fld>
            <a:endParaRPr sz="1200">
              <a:solidFill>
                <a:schemeClr val="dk1"/>
              </a:solidFill>
              <a:latin typeface="PT Sans"/>
              <a:ea typeface="PT Sans"/>
              <a:cs typeface="PT Sans"/>
              <a:sym typeface="PT Sans"/>
            </a:endParaRPr>
          </a:p>
        </p:txBody>
      </p:sp>
    </p:spTree>
    <p:extLst>
      <p:ext uri="{BB962C8B-B14F-4D97-AF65-F5344CB8AC3E}">
        <p14:creationId xmlns:p14="http://schemas.microsoft.com/office/powerpoint/2010/main" val="1432515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1" name="Google Shape;181;p12:notes"/>
          <p:cNvSpPr txBox="1">
            <a:spLocks noGrp="1"/>
          </p:cNvSpPr>
          <p:nvPr>
            <p:ph type="body" idx="1"/>
          </p:nvPr>
        </p:nvSpPr>
        <p:spPr>
          <a:xfrm>
            <a:off x="688817" y="4759644"/>
            <a:ext cx="5510530" cy="4509135"/>
          </a:xfrm>
          <a:prstGeom prst="rect">
            <a:avLst/>
          </a:prstGeom>
          <a:noFill/>
          <a:ln>
            <a:noFill/>
          </a:ln>
        </p:spPr>
        <p:txBody>
          <a:bodyPr spcFirstLastPara="1" wrap="square" lIns="92431" tIns="46203" rIns="92431" bIns="46203" anchor="t" anchorCtr="0">
            <a:noAutofit/>
          </a:bodyPr>
          <a:lstStyle/>
          <a:p>
            <a:pPr marL="0" indent="0"/>
            <a:endParaRPr/>
          </a:p>
        </p:txBody>
      </p:sp>
      <p:sp>
        <p:nvSpPr>
          <p:cNvPr id="182" name="Google Shape;182;p12:notes"/>
          <p:cNvSpPr txBox="1">
            <a:spLocks noGrp="1"/>
          </p:cNvSpPr>
          <p:nvPr>
            <p:ph type="sldNum" idx="12"/>
          </p:nvPr>
        </p:nvSpPr>
        <p:spPr>
          <a:xfrm>
            <a:off x="3901699" y="9517546"/>
            <a:ext cx="2984870" cy="501015"/>
          </a:xfrm>
          <a:prstGeom prst="rect">
            <a:avLst/>
          </a:prstGeom>
          <a:noFill/>
          <a:ln>
            <a:noFill/>
          </a:ln>
        </p:spPr>
        <p:txBody>
          <a:bodyPr spcFirstLastPara="1" wrap="square" lIns="92431" tIns="46203" rIns="92431" bIns="46203" anchor="b" anchorCtr="0">
            <a:noAutofit/>
          </a:bodyPr>
          <a:lstStyle/>
          <a:p>
            <a:pPr algn="r"/>
            <a:fld id="{00000000-1234-1234-1234-123412341234}" type="slidenum">
              <a:rPr lang="cs-CZ" sz="1200">
                <a:solidFill>
                  <a:schemeClr val="dk1"/>
                </a:solidFill>
                <a:latin typeface="PT Sans"/>
                <a:ea typeface="PT Sans"/>
                <a:cs typeface="PT Sans"/>
                <a:sym typeface="PT Sans"/>
              </a:rPr>
              <a:pPr algn="r"/>
              <a:t>12</a:t>
            </a:fld>
            <a:endParaRPr sz="1200">
              <a:solidFill>
                <a:schemeClr val="dk1"/>
              </a:solidFill>
              <a:latin typeface="PT Sans"/>
              <a:ea typeface="PT Sans"/>
              <a:cs typeface="PT Sans"/>
              <a:sym typeface="PT Sans"/>
            </a:endParaRPr>
          </a:p>
        </p:txBody>
      </p:sp>
    </p:spTree>
    <p:extLst>
      <p:ext uri="{BB962C8B-B14F-4D97-AF65-F5344CB8AC3E}">
        <p14:creationId xmlns:p14="http://schemas.microsoft.com/office/powerpoint/2010/main" val="2664802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1" name="Google Shape;181;p12:notes"/>
          <p:cNvSpPr txBox="1">
            <a:spLocks noGrp="1"/>
          </p:cNvSpPr>
          <p:nvPr>
            <p:ph type="body" idx="1"/>
          </p:nvPr>
        </p:nvSpPr>
        <p:spPr>
          <a:xfrm>
            <a:off x="688817" y="4759644"/>
            <a:ext cx="5510530" cy="4509135"/>
          </a:xfrm>
          <a:prstGeom prst="rect">
            <a:avLst/>
          </a:prstGeom>
          <a:noFill/>
          <a:ln>
            <a:noFill/>
          </a:ln>
        </p:spPr>
        <p:txBody>
          <a:bodyPr spcFirstLastPara="1" wrap="square" lIns="92431" tIns="46203" rIns="92431" bIns="46203" anchor="t" anchorCtr="0">
            <a:noAutofit/>
          </a:bodyPr>
          <a:lstStyle/>
          <a:p>
            <a:pPr marL="0" indent="0"/>
            <a:endParaRPr/>
          </a:p>
        </p:txBody>
      </p:sp>
      <p:sp>
        <p:nvSpPr>
          <p:cNvPr id="182" name="Google Shape;182;p12:notes"/>
          <p:cNvSpPr txBox="1">
            <a:spLocks noGrp="1"/>
          </p:cNvSpPr>
          <p:nvPr>
            <p:ph type="sldNum" idx="12"/>
          </p:nvPr>
        </p:nvSpPr>
        <p:spPr>
          <a:xfrm>
            <a:off x="3901699" y="9517546"/>
            <a:ext cx="2984870" cy="501015"/>
          </a:xfrm>
          <a:prstGeom prst="rect">
            <a:avLst/>
          </a:prstGeom>
          <a:noFill/>
          <a:ln>
            <a:noFill/>
          </a:ln>
        </p:spPr>
        <p:txBody>
          <a:bodyPr spcFirstLastPara="1" wrap="square" lIns="92431" tIns="46203" rIns="92431" bIns="46203" anchor="b" anchorCtr="0">
            <a:noAutofit/>
          </a:bodyPr>
          <a:lstStyle/>
          <a:p>
            <a:pPr algn="r"/>
            <a:fld id="{00000000-1234-1234-1234-123412341234}" type="slidenum">
              <a:rPr lang="cs-CZ" sz="1200">
                <a:solidFill>
                  <a:schemeClr val="dk1"/>
                </a:solidFill>
                <a:latin typeface="PT Sans"/>
                <a:ea typeface="PT Sans"/>
                <a:cs typeface="PT Sans"/>
                <a:sym typeface="PT Sans"/>
              </a:rPr>
              <a:pPr algn="r"/>
              <a:t>13</a:t>
            </a:fld>
            <a:endParaRPr sz="1200">
              <a:solidFill>
                <a:schemeClr val="dk1"/>
              </a:solidFill>
              <a:latin typeface="PT Sans"/>
              <a:ea typeface="PT Sans"/>
              <a:cs typeface="PT Sans"/>
              <a:sym typeface="PT Sans"/>
            </a:endParaRPr>
          </a:p>
        </p:txBody>
      </p:sp>
    </p:spTree>
    <p:extLst>
      <p:ext uri="{BB962C8B-B14F-4D97-AF65-F5344CB8AC3E}">
        <p14:creationId xmlns:p14="http://schemas.microsoft.com/office/powerpoint/2010/main" val="1911704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1" name="Google Shape;181;p12:notes"/>
          <p:cNvSpPr txBox="1">
            <a:spLocks noGrp="1"/>
          </p:cNvSpPr>
          <p:nvPr>
            <p:ph type="body" idx="1"/>
          </p:nvPr>
        </p:nvSpPr>
        <p:spPr>
          <a:xfrm>
            <a:off x="688817" y="4759644"/>
            <a:ext cx="5510530" cy="4509135"/>
          </a:xfrm>
          <a:prstGeom prst="rect">
            <a:avLst/>
          </a:prstGeom>
          <a:noFill/>
          <a:ln>
            <a:noFill/>
          </a:ln>
        </p:spPr>
        <p:txBody>
          <a:bodyPr spcFirstLastPara="1" wrap="square" lIns="92431" tIns="46203" rIns="92431" bIns="46203" anchor="t" anchorCtr="0">
            <a:noAutofit/>
          </a:bodyPr>
          <a:lstStyle/>
          <a:p>
            <a:pPr marL="0" indent="0"/>
            <a:endParaRPr/>
          </a:p>
        </p:txBody>
      </p:sp>
      <p:sp>
        <p:nvSpPr>
          <p:cNvPr id="182" name="Google Shape;182;p12:notes"/>
          <p:cNvSpPr txBox="1">
            <a:spLocks noGrp="1"/>
          </p:cNvSpPr>
          <p:nvPr>
            <p:ph type="sldNum" idx="12"/>
          </p:nvPr>
        </p:nvSpPr>
        <p:spPr>
          <a:xfrm>
            <a:off x="3901699" y="9517546"/>
            <a:ext cx="2984870" cy="501015"/>
          </a:xfrm>
          <a:prstGeom prst="rect">
            <a:avLst/>
          </a:prstGeom>
          <a:noFill/>
          <a:ln>
            <a:noFill/>
          </a:ln>
        </p:spPr>
        <p:txBody>
          <a:bodyPr spcFirstLastPara="1" wrap="square" lIns="92431" tIns="46203" rIns="92431" bIns="46203" anchor="b" anchorCtr="0">
            <a:noAutofit/>
          </a:bodyPr>
          <a:lstStyle/>
          <a:p>
            <a:pPr algn="r"/>
            <a:fld id="{00000000-1234-1234-1234-123412341234}" type="slidenum">
              <a:rPr lang="cs-CZ" sz="1200">
                <a:solidFill>
                  <a:schemeClr val="dk1"/>
                </a:solidFill>
                <a:latin typeface="PT Sans"/>
                <a:ea typeface="PT Sans"/>
                <a:cs typeface="PT Sans"/>
                <a:sym typeface="PT Sans"/>
              </a:rPr>
              <a:pPr algn="r"/>
              <a:t>14</a:t>
            </a:fld>
            <a:endParaRPr sz="1200">
              <a:solidFill>
                <a:schemeClr val="dk1"/>
              </a:solidFill>
              <a:latin typeface="PT Sans"/>
              <a:ea typeface="PT Sans"/>
              <a:cs typeface="PT Sans"/>
              <a:sym typeface="PT Sans"/>
            </a:endParaRPr>
          </a:p>
        </p:txBody>
      </p:sp>
    </p:spTree>
    <p:extLst>
      <p:ext uri="{BB962C8B-B14F-4D97-AF65-F5344CB8AC3E}">
        <p14:creationId xmlns:p14="http://schemas.microsoft.com/office/powerpoint/2010/main" val="142612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191" name="Google Shape;191;p13: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8167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200" name="Google Shape;200;p14: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3640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209" name="Google Shape;209;p15: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8296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7: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218" name="Google Shape;218;p17: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975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8: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227" name="Google Shape;227;p18: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3050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94" name="Google Shape;94;p2: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0286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9: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236" name="Google Shape;236;p19: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6156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0: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245" name="Google Shape;245;p20: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0722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1: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254" name="Google Shape;254;p21: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606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2: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262" name="Google Shape;262;p22: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6206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3: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291" name="Google Shape;291;p23: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5398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4: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300" name="Google Shape;300;p24: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116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5: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309" name="Google Shape;309;p25: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6410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6: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8" name="Google Shape;318;p26:notes"/>
          <p:cNvSpPr txBox="1">
            <a:spLocks noGrp="1"/>
          </p:cNvSpPr>
          <p:nvPr>
            <p:ph type="body" idx="1"/>
          </p:nvPr>
        </p:nvSpPr>
        <p:spPr>
          <a:xfrm>
            <a:off x="688817" y="4759644"/>
            <a:ext cx="5510530" cy="4509135"/>
          </a:xfrm>
          <a:prstGeom prst="rect">
            <a:avLst/>
          </a:prstGeom>
          <a:noFill/>
          <a:ln>
            <a:noFill/>
          </a:ln>
        </p:spPr>
        <p:txBody>
          <a:bodyPr spcFirstLastPara="1" wrap="square" lIns="92431" tIns="46203" rIns="92431" bIns="46203" anchor="t" anchorCtr="0">
            <a:noAutofit/>
          </a:bodyPr>
          <a:lstStyle/>
          <a:p>
            <a:pPr marL="0" indent="0"/>
            <a:endParaRPr/>
          </a:p>
        </p:txBody>
      </p:sp>
      <p:sp>
        <p:nvSpPr>
          <p:cNvPr id="319" name="Google Shape;319;p26:notes"/>
          <p:cNvSpPr txBox="1">
            <a:spLocks noGrp="1"/>
          </p:cNvSpPr>
          <p:nvPr>
            <p:ph type="sldNum" idx="12"/>
          </p:nvPr>
        </p:nvSpPr>
        <p:spPr>
          <a:xfrm>
            <a:off x="3901699" y="9517546"/>
            <a:ext cx="2984870" cy="501015"/>
          </a:xfrm>
          <a:prstGeom prst="rect">
            <a:avLst/>
          </a:prstGeom>
          <a:noFill/>
          <a:ln>
            <a:noFill/>
          </a:ln>
        </p:spPr>
        <p:txBody>
          <a:bodyPr spcFirstLastPara="1" wrap="square" lIns="92431" tIns="46203" rIns="92431" bIns="46203" anchor="b" anchorCtr="0">
            <a:noAutofit/>
          </a:bodyPr>
          <a:lstStyle/>
          <a:p>
            <a:pPr algn="r"/>
            <a:fld id="{00000000-1234-1234-1234-123412341234}" type="slidenum">
              <a:rPr lang="cs-CZ" sz="1200">
                <a:solidFill>
                  <a:schemeClr val="dk1"/>
                </a:solidFill>
                <a:latin typeface="PT Sans"/>
                <a:ea typeface="PT Sans"/>
                <a:cs typeface="PT Sans"/>
                <a:sym typeface="PT Sans"/>
              </a:rPr>
              <a:pPr algn="r"/>
              <a:t>27</a:t>
            </a:fld>
            <a:endParaRPr sz="1200">
              <a:solidFill>
                <a:schemeClr val="dk1"/>
              </a:solidFill>
              <a:latin typeface="PT Sans"/>
              <a:ea typeface="PT Sans"/>
              <a:cs typeface="PT Sans"/>
              <a:sym typeface="PT Sans"/>
            </a:endParaRPr>
          </a:p>
        </p:txBody>
      </p:sp>
    </p:spTree>
    <p:extLst>
      <p:ext uri="{BB962C8B-B14F-4D97-AF65-F5344CB8AC3E}">
        <p14:creationId xmlns:p14="http://schemas.microsoft.com/office/powerpoint/2010/main" val="2082059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7: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328" name="Google Shape;328;p27: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8703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8: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337" name="Google Shape;337;p28: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7239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106" name="Google Shape;106;p3: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4582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9: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346" name="Google Shape;346;p29: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7036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0: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5" name="Google Shape;355;p30:notes"/>
          <p:cNvSpPr txBox="1">
            <a:spLocks noGrp="1"/>
          </p:cNvSpPr>
          <p:nvPr>
            <p:ph type="body" idx="1"/>
          </p:nvPr>
        </p:nvSpPr>
        <p:spPr>
          <a:xfrm>
            <a:off x="688817" y="4759644"/>
            <a:ext cx="5510530" cy="4509135"/>
          </a:xfrm>
          <a:prstGeom prst="rect">
            <a:avLst/>
          </a:prstGeom>
          <a:noFill/>
          <a:ln>
            <a:noFill/>
          </a:ln>
        </p:spPr>
        <p:txBody>
          <a:bodyPr spcFirstLastPara="1" wrap="square" lIns="92431" tIns="46203" rIns="92431" bIns="46203" anchor="t" anchorCtr="0">
            <a:noAutofit/>
          </a:bodyPr>
          <a:lstStyle/>
          <a:p>
            <a:pPr marL="0" indent="0"/>
            <a:endParaRPr/>
          </a:p>
        </p:txBody>
      </p:sp>
      <p:sp>
        <p:nvSpPr>
          <p:cNvPr id="356" name="Google Shape;356;p30:notes"/>
          <p:cNvSpPr txBox="1">
            <a:spLocks noGrp="1"/>
          </p:cNvSpPr>
          <p:nvPr>
            <p:ph type="sldNum" idx="12"/>
          </p:nvPr>
        </p:nvSpPr>
        <p:spPr>
          <a:xfrm>
            <a:off x="3901699" y="9517546"/>
            <a:ext cx="2984870" cy="501015"/>
          </a:xfrm>
          <a:prstGeom prst="rect">
            <a:avLst/>
          </a:prstGeom>
          <a:noFill/>
          <a:ln>
            <a:noFill/>
          </a:ln>
        </p:spPr>
        <p:txBody>
          <a:bodyPr spcFirstLastPara="1" wrap="square" lIns="92431" tIns="46203" rIns="92431" bIns="46203" anchor="b" anchorCtr="0">
            <a:noAutofit/>
          </a:bodyPr>
          <a:lstStyle/>
          <a:p>
            <a:pPr algn="r"/>
            <a:fld id="{00000000-1234-1234-1234-123412341234}" type="slidenum">
              <a:rPr lang="cs-CZ" sz="1200">
                <a:solidFill>
                  <a:schemeClr val="dk1"/>
                </a:solidFill>
                <a:latin typeface="PT Sans"/>
                <a:ea typeface="PT Sans"/>
                <a:cs typeface="PT Sans"/>
                <a:sym typeface="PT Sans"/>
              </a:rPr>
              <a:pPr algn="r"/>
              <a:t>31</a:t>
            </a:fld>
            <a:endParaRPr sz="1200">
              <a:solidFill>
                <a:schemeClr val="dk1"/>
              </a:solidFill>
              <a:latin typeface="PT Sans"/>
              <a:ea typeface="PT Sans"/>
              <a:cs typeface="PT Sans"/>
              <a:sym typeface="PT Sans"/>
            </a:endParaRPr>
          </a:p>
        </p:txBody>
      </p:sp>
    </p:spTree>
    <p:extLst>
      <p:ext uri="{BB962C8B-B14F-4D97-AF65-F5344CB8AC3E}">
        <p14:creationId xmlns:p14="http://schemas.microsoft.com/office/powerpoint/2010/main" val="915054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1: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365" name="Google Shape;365;p31: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8585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2: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373" name="Google Shape;373;p32: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4503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3: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382" name="Google Shape;382;p33: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712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4: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391" name="Google Shape;391;p34: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560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5: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400" name="Google Shape;400;p35: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565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6: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409" name="Google Shape;409;p36: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943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7: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418" name="Google Shape;418;p37: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5058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8: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427" name="Google Shape;427;p38: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1435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4:notes"/>
          <p:cNvSpPr txBox="1">
            <a:spLocks noGrp="1"/>
          </p:cNvSpPr>
          <p:nvPr>
            <p:ph type="body" idx="1"/>
          </p:nvPr>
        </p:nvSpPr>
        <p:spPr>
          <a:xfrm>
            <a:off x="688817" y="4759644"/>
            <a:ext cx="5510530" cy="4509135"/>
          </a:xfrm>
          <a:prstGeom prst="rect">
            <a:avLst/>
          </a:prstGeom>
          <a:noFill/>
          <a:ln>
            <a:noFill/>
          </a:ln>
        </p:spPr>
        <p:txBody>
          <a:bodyPr spcFirstLastPara="1" wrap="square" lIns="92431" tIns="46203" rIns="92431" bIns="46203" anchor="t" anchorCtr="0">
            <a:noAutofit/>
          </a:bodyPr>
          <a:lstStyle/>
          <a:p>
            <a:pPr marL="0" indent="0"/>
            <a:endParaRPr/>
          </a:p>
        </p:txBody>
      </p:sp>
      <p:sp>
        <p:nvSpPr>
          <p:cNvPr id="117" name="Google Shape;117;p4:notes"/>
          <p:cNvSpPr txBox="1">
            <a:spLocks noGrp="1"/>
          </p:cNvSpPr>
          <p:nvPr>
            <p:ph type="sldNum" idx="12"/>
          </p:nvPr>
        </p:nvSpPr>
        <p:spPr>
          <a:xfrm>
            <a:off x="3901699" y="9517546"/>
            <a:ext cx="2984870" cy="501015"/>
          </a:xfrm>
          <a:prstGeom prst="rect">
            <a:avLst/>
          </a:prstGeom>
          <a:noFill/>
          <a:ln>
            <a:noFill/>
          </a:ln>
        </p:spPr>
        <p:txBody>
          <a:bodyPr spcFirstLastPara="1" wrap="square" lIns="92431" tIns="46203" rIns="92431" bIns="46203" anchor="b" anchorCtr="0">
            <a:noAutofit/>
          </a:bodyPr>
          <a:lstStyle/>
          <a:p>
            <a:pPr algn="r"/>
            <a:fld id="{00000000-1234-1234-1234-123412341234}" type="slidenum">
              <a:rPr lang="cs-CZ" sz="1200">
                <a:solidFill>
                  <a:schemeClr val="dk1"/>
                </a:solidFill>
                <a:latin typeface="PT Sans"/>
                <a:ea typeface="PT Sans"/>
                <a:cs typeface="PT Sans"/>
                <a:sym typeface="PT Sans"/>
              </a:rPr>
              <a:pPr algn="r"/>
              <a:t>4</a:t>
            </a:fld>
            <a:endParaRPr sz="1200">
              <a:solidFill>
                <a:schemeClr val="dk1"/>
              </a:solidFill>
              <a:latin typeface="PT Sans"/>
              <a:ea typeface="PT Sans"/>
              <a:cs typeface="PT Sans"/>
              <a:sym typeface="PT Sans"/>
            </a:endParaRPr>
          </a:p>
        </p:txBody>
      </p:sp>
    </p:spTree>
    <p:extLst>
      <p:ext uri="{BB962C8B-B14F-4D97-AF65-F5344CB8AC3E}">
        <p14:creationId xmlns:p14="http://schemas.microsoft.com/office/powerpoint/2010/main" val="12025951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9: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437" name="Google Shape;437;p39: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7313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0: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446" name="Google Shape;446;p40: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4257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1: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455" name="Google Shape;455;p41: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97549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2: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464" name="Google Shape;464;p42: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247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5:notes"/>
          <p:cNvSpPr txBox="1">
            <a:spLocks noGrp="1"/>
          </p:cNvSpPr>
          <p:nvPr>
            <p:ph type="body" idx="1"/>
          </p:nvPr>
        </p:nvSpPr>
        <p:spPr>
          <a:xfrm>
            <a:off x="688817" y="4759644"/>
            <a:ext cx="5510530" cy="4509135"/>
          </a:xfrm>
          <a:prstGeom prst="rect">
            <a:avLst/>
          </a:prstGeom>
          <a:noFill/>
          <a:ln>
            <a:noFill/>
          </a:ln>
        </p:spPr>
        <p:txBody>
          <a:bodyPr spcFirstLastPara="1" wrap="square" lIns="92431" tIns="46203" rIns="92431" bIns="46203" anchor="t" anchorCtr="0">
            <a:noAutofit/>
          </a:bodyPr>
          <a:lstStyle/>
          <a:p>
            <a:pPr marL="0" indent="0"/>
            <a:endParaRPr/>
          </a:p>
        </p:txBody>
      </p:sp>
      <p:sp>
        <p:nvSpPr>
          <p:cNvPr id="127" name="Google Shape;127;p5:notes"/>
          <p:cNvSpPr txBox="1">
            <a:spLocks noGrp="1"/>
          </p:cNvSpPr>
          <p:nvPr>
            <p:ph type="sldNum" idx="12"/>
          </p:nvPr>
        </p:nvSpPr>
        <p:spPr>
          <a:xfrm>
            <a:off x="3901699" y="9517546"/>
            <a:ext cx="2984870" cy="501015"/>
          </a:xfrm>
          <a:prstGeom prst="rect">
            <a:avLst/>
          </a:prstGeom>
          <a:noFill/>
          <a:ln>
            <a:noFill/>
          </a:ln>
        </p:spPr>
        <p:txBody>
          <a:bodyPr spcFirstLastPara="1" wrap="square" lIns="92431" tIns="46203" rIns="92431" bIns="46203" anchor="b" anchorCtr="0">
            <a:noAutofit/>
          </a:bodyPr>
          <a:lstStyle/>
          <a:p>
            <a:pPr algn="r"/>
            <a:fld id="{00000000-1234-1234-1234-123412341234}" type="slidenum">
              <a:rPr lang="cs-CZ" sz="1200">
                <a:solidFill>
                  <a:schemeClr val="dk1"/>
                </a:solidFill>
                <a:latin typeface="PT Sans"/>
                <a:ea typeface="PT Sans"/>
                <a:cs typeface="PT Sans"/>
                <a:sym typeface="PT Sans"/>
              </a:rPr>
              <a:pPr algn="r"/>
              <a:t>5</a:t>
            </a:fld>
            <a:endParaRPr sz="1200">
              <a:solidFill>
                <a:schemeClr val="dk1"/>
              </a:solidFill>
              <a:latin typeface="PT Sans"/>
              <a:ea typeface="PT Sans"/>
              <a:cs typeface="PT Sans"/>
              <a:sym typeface="PT Sans"/>
            </a:endParaRPr>
          </a:p>
        </p:txBody>
      </p:sp>
    </p:spTree>
    <p:extLst>
      <p:ext uri="{BB962C8B-B14F-4D97-AF65-F5344CB8AC3E}">
        <p14:creationId xmlns:p14="http://schemas.microsoft.com/office/powerpoint/2010/main" val="3546937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136" name="Google Shape;136;p6: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7905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145" name="Google Shape;145;p7: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7344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153" name="Google Shape;153;p8: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8979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8817" y="4759644"/>
            <a:ext cx="5510530" cy="4509135"/>
          </a:xfrm>
          <a:prstGeom prst="rect">
            <a:avLst/>
          </a:prstGeom>
        </p:spPr>
        <p:txBody>
          <a:bodyPr spcFirstLastPara="1" wrap="square" lIns="92431" tIns="46203" rIns="92431" bIns="46203" anchor="t" anchorCtr="0">
            <a:noAutofit/>
          </a:bodyPr>
          <a:lstStyle/>
          <a:p>
            <a:pPr marL="0" indent="0"/>
            <a:endParaRPr/>
          </a:p>
        </p:txBody>
      </p:sp>
      <p:sp>
        <p:nvSpPr>
          <p:cNvPr id="162" name="Google Shape;162;p9:notes"/>
          <p:cNvSpPr>
            <a:spLocks noGrp="1" noRot="1" noChangeAspect="1"/>
          </p:cNvSpPr>
          <p:nvPr>
            <p:ph type="sldImg" idx="2"/>
          </p:nvPr>
        </p:nvSpPr>
        <p:spPr>
          <a:xfrm>
            <a:off x="938213" y="750888"/>
            <a:ext cx="5013325"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9174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PT Sans"/>
                <a:ea typeface="PT Sans"/>
                <a:cs typeface="PT Sans"/>
                <a:sym typeface="PT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PT Sans"/>
                <a:ea typeface="PT Sans"/>
                <a:cs typeface="PT Sans"/>
                <a:sym typeface="PT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PT Sans"/>
                <a:ea typeface="PT Sans"/>
                <a:cs typeface="PT Sans"/>
                <a:sym typeface="PT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PT Sans"/>
                <a:ea typeface="PT Sans"/>
                <a:cs typeface="PT Sans"/>
                <a:sym typeface="PT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PT Sans"/>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PT Sans"/>
                <a:ea typeface="PT Sans"/>
                <a:cs typeface="PT Sans"/>
                <a:sym typeface="PT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PT Sans"/>
                <a:ea typeface="PT Sans"/>
                <a:cs typeface="PT Sans"/>
                <a:sym typeface="PT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PT Sans"/>
                <a:ea typeface="PT Sans"/>
                <a:cs typeface="PT Sans"/>
                <a:sym typeface="PT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PT Sans"/>
                <a:ea typeface="PT Sans"/>
                <a:cs typeface="PT Sans"/>
                <a:sym typeface="PT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3500"/>
              <a:buFont typeface="PT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PT Sans"/>
                <a:ea typeface="PT Sans"/>
                <a:cs typeface="PT Sans"/>
                <a:sym typeface="PT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PT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PT Sans"/>
                <a:ea typeface="PT Sans"/>
                <a:cs typeface="PT Sans"/>
                <a:sym typeface="PT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PT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PT Sans"/>
                <a:ea typeface="PT Sans"/>
                <a:cs typeface="PT Sans"/>
                <a:sym typeface="PT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PT Sans"/>
                <a:ea typeface="PT Sans"/>
                <a:cs typeface="PT Sans"/>
                <a:sym typeface="PT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PT Sans"/>
                <a:ea typeface="PT Sans"/>
                <a:cs typeface="PT Sans"/>
                <a:sym typeface="PT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PT Sans"/>
                <a:ea typeface="PT Sans"/>
                <a:cs typeface="PT Sans"/>
                <a:sym typeface="PT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PT Sans"/>
                <a:ea typeface="PT Sans"/>
                <a:cs typeface="PT Sans"/>
                <a:sym typeface="PT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PT Sans"/>
                <a:ea typeface="PT Sans"/>
                <a:cs typeface="PT Sans"/>
                <a:sym typeface="PT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500"/>
              <a:buFont typeface="PT Sans"/>
              <a:buNone/>
              <a:defRPr sz="3500" b="1" i="0" u="none" strike="noStrike" cap="none">
                <a:solidFill>
                  <a:schemeClr val="dk1"/>
                </a:solidFill>
                <a:latin typeface="PT Sans"/>
                <a:ea typeface="PT Sans"/>
                <a:cs typeface="PT Sans"/>
                <a:sym typeface="PT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PT Sans"/>
                <a:ea typeface="PT Sans"/>
                <a:cs typeface="PT Sans"/>
                <a:sym typeface="PT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PT Sans"/>
                <a:ea typeface="PT Sans"/>
                <a:cs typeface="PT Sans"/>
                <a:sym typeface="PT San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PT Sans"/>
                <a:ea typeface="PT Sans"/>
                <a:cs typeface="PT Sans"/>
                <a:sym typeface="PT San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PT Sans"/>
                <a:ea typeface="PT Sans"/>
                <a:cs typeface="PT Sans"/>
                <a:sym typeface="PT San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PT Sans"/>
                <a:ea typeface="PT Sans"/>
                <a:cs typeface="PT Sans"/>
                <a:sym typeface="PT Sans"/>
              </a:defRPr>
            </a:lvl1pPr>
            <a:lvl2pPr marL="0" marR="0" lvl="1" indent="0" algn="r" rtl="0">
              <a:spcBef>
                <a:spcPts val="0"/>
              </a:spcBef>
              <a:buNone/>
              <a:defRPr sz="1200" b="0" i="0" u="none" strike="noStrike" cap="none">
                <a:solidFill>
                  <a:srgbClr val="888888"/>
                </a:solidFill>
                <a:latin typeface="PT Sans"/>
                <a:ea typeface="PT Sans"/>
                <a:cs typeface="PT Sans"/>
                <a:sym typeface="PT Sans"/>
              </a:defRPr>
            </a:lvl2pPr>
            <a:lvl3pPr marL="0" marR="0" lvl="2" indent="0" algn="r" rtl="0">
              <a:spcBef>
                <a:spcPts val="0"/>
              </a:spcBef>
              <a:buNone/>
              <a:defRPr sz="1200" b="0" i="0" u="none" strike="noStrike" cap="none">
                <a:solidFill>
                  <a:srgbClr val="888888"/>
                </a:solidFill>
                <a:latin typeface="PT Sans"/>
                <a:ea typeface="PT Sans"/>
                <a:cs typeface="PT Sans"/>
                <a:sym typeface="PT Sans"/>
              </a:defRPr>
            </a:lvl3pPr>
            <a:lvl4pPr marL="0" marR="0" lvl="3" indent="0" algn="r" rtl="0">
              <a:spcBef>
                <a:spcPts val="0"/>
              </a:spcBef>
              <a:buNone/>
              <a:defRPr sz="1200" b="0" i="0" u="none" strike="noStrike" cap="none">
                <a:solidFill>
                  <a:srgbClr val="888888"/>
                </a:solidFill>
                <a:latin typeface="PT Sans"/>
                <a:ea typeface="PT Sans"/>
                <a:cs typeface="PT Sans"/>
                <a:sym typeface="PT Sans"/>
              </a:defRPr>
            </a:lvl4pPr>
            <a:lvl5pPr marL="0" marR="0" lvl="4" indent="0" algn="r" rtl="0">
              <a:spcBef>
                <a:spcPts val="0"/>
              </a:spcBef>
              <a:buNone/>
              <a:defRPr sz="1200" b="0" i="0" u="none" strike="noStrike" cap="none">
                <a:solidFill>
                  <a:srgbClr val="888888"/>
                </a:solidFill>
                <a:latin typeface="PT Sans"/>
                <a:ea typeface="PT Sans"/>
                <a:cs typeface="PT Sans"/>
                <a:sym typeface="PT Sans"/>
              </a:defRPr>
            </a:lvl5pPr>
            <a:lvl6pPr marL="0" marR="0" lvl="5" indent="0" algn="r" rtl="0">
              <a:spcBef>
                <a:spcPts val="0"/>
              </a:spcBef>
              <a:buNone/>
              <a:defRPr sz="1200" b="0" i="0" u="none" strike="noStrike" cap="none">
                <a:solidFill>
                  <a:srgbClr val="888888"/>
                </a:solidFill>
                <a:latin typeface="PT Sans"/>
                <a:ea typeface="PT Sans"/>
                <a:cs typeface="PT Sans"/>
                <a:sym typeface="PT Sans"/>
              </a:defRPr>
            </a:lvl6pPr>
            <a:lvl7pPr marL="0" marR="0" lvl="6" indent="0" algn="r" rtl="0">
              <a:spcBef>
                <a:spcPts val="0"/>
              </a:spcBef>
              <a:buNone/>
              <a:defRPr sz="1200" b="0" i="0" u="none" strike="noStrike" cap="none">
                <a:solidFill>
                  <a:srgbClr val="888888"/>
                </a:solidFill>
                <a:latin typeface="PT Sans"/>
                <a:ea typeface="PT Sans"/>
                <a:cs typeface="PT Sans"/>
                <a:sym typeface="PT Sans"/>
              </a:defRPr>
            </a:lvl7pPr>
            <a:lvl8pPr marL="0" marR="0" lvl="7" indent="0" algn="r" rtl="0">
              <a:spcBef>
                <a:spcPts val="0"/>
              </a:spcBef>
              <a:buNone/>
              <a:defRPr sz="1200" b="0" i="0" u="none" strike="noStrike" cap="none">
                <a:solidFill>
                  <a:srgbClr val="888888"/>
                </a:solidFill>
                <a:latin typeface="PT Sans"/>
                <a:ea typeface="PT Sans"/>
                <a:cs typeface="PT Sans"/>
                <a:sym typeface="PT Sans"/>
              </a:defRPr>
            </a:lvl8pPr>
            <a:lvl9pPr marL="0" marR="0" lvl="8" indent="0" algn="r" rtl="0">
              <a:spcBef>
                <a:spcPts val="0"/>
              </a:spcBef>
              <a:buNone/>
              <a:defRPr sz="1200" b="0" i="0" u="none" strike="noStrike" cap="none">
                <a:solidFill>
                  <a:srgbClr val="888888"/>
                </a:solidFill>
                <a:latin typeface="PT Sans"/>
                <a:ea typeface="PT Sans"/>
                <a:cs typeface="PT Sans"/>
                <a:sym typeface="PT Sans"/>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hyperlink" Target="https://publicita.dotaceeu.cz/gen/krok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jp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mas-krkonose.cz/" TargetMode="External"/><Relationship Id="rId7" Type="http://schemas.openxmlformats.org/officeDocument/2006/relationships/image" Target="../media/image6.jp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mailto:fejglova@mas-krknose.cz" TargetMode="External"/><Relationship Id="rId5" Type="http://schemas.openxmlformats.org/officeDocument/2006/relationships/hyperlink" Target="mailto:hartmanova@mas-krkonose.cz" TargetMode="External"/><Relationship Id="rId4" Type="http://schemas.openxmlformats.org/officeDocument/2006/relationships/hyperlink" Target="mailto:manazer@mas-krkonose.cz"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0" y="-106016"/>
            <a:ext cx="9144000" cy="6858000"/>
          </a:xfrm>
          <a:prstGeom prst="rect">
            <a:avLst/>
          </a:prstGeom>
          <a:noFill/>
          <a:ln>
            <a:noFill/>
          </a:ln>
        </p:spPr>
      </p:pic>
      <p:sp>
        <p:nvSpPr>
          <p:cNvPr id="89" name="Google Shape;89;p13"/>
          <p:cNvSpPr txBox="1">
            <a:spLocks noGrp="1"/>
          </p:cNvSpPr>
          <p:nvPr>
            <p:ph type="ctrTitle"/>
          </p:nvPr>
        </p:nvSpPr>
        <p:spPr>
          <a:xfrm>
            <a:off x="564301" y="123947"/>
            <a:ext cx="5435978" cy="3384758"/>
          </a:xfrm>
          <a:prstGeom prst="rect">
            <a:avLst/>
          </a:prstGeom>
          <a:noFill/>
          <a:ln>
            <a:noFill/>
          </a:ln>
        </p:spPr>
        <p:txBody>
          <a:bodyPr spcFirstLastPara="1" wrap="square" lIns="91425" tIns="45700" rIns="91425" bIns="45700" anchor="ctr" anchorCtr="0">
            <a:noAutofit/>
          </a:bodyPr>
          <a:lstStyle/>
          <a:p>
            <a:pPr marL="0" lvl="0" indent="0" algn="ctr" rtl="0">
              <a:lnSpc>
                <a:spcPct val="107000"/>
              </a:lnSpc>
              <a:spcBef>
                <a:spcPts val="0"/>
              </a:spcBef>
              <a:spcAft>
                <a:spcPts val="0"/>
              </a:spcAft>
              <a:buClr>
                <a:srgbClr val="C00000"/>
              </a:buClr>
              <a:buSzPts val="3600"/>
              <a:buFont typeface="PT Sans"/>
              <a:buNone/>
            </a:pPr>
            <a:r>
              <a:rPr lang="cs-CZ" sz="3600" cap="none" dirty="0">
                <a:solidFill>
                  <a:srgbClr val="C00000"/>
                </a:solidFill>
              </a:rPr>
              <a:t/>
            </a:r>
            <a:br>
              <a:rPr lang="cs-CZ" sz="3600" cap="none" dirty="0">
                <a:solidFill>
                  <a:srgbClr val="C00000"/>
                </a:solidFill>
              </a:rPr>
            </a:br>
            <a:r>
              <a:rPr lang="cs-CZ" sz="3600" dirty="0">
                <a:solidFill>
                  <a:srgbClr val="0070C0"/>
                </a:solidFill>
              </a:rPr>
              <a:t>SEMINÁŘ PRO ŽADATELE</a:t>
            </a:r>
            <a:br>
              <a:rPr lang="cs-CZ" sz="3600" dirty="0">
                <a:solidFill>
                  <a:srgbClr val="0070C0"/>
                </a:solidFill>
              </a:rPr>
            </a:br>
            <a:r>
              <a:rPr lang="cs-CZ" sz="3600" dirty="0">
                <a:solidFill>
                  <a:srgbClr val="0070C0"/>
                </a:solidFill>
              </a:rPr>
              <a:t/>
            </a:r>
            <a:br>
              <a:rPr lang="cs-CZ" sz="3600" dirty="0">
                <a:solidFill>
                  <a:srgbClr val="0070C0"/>
                </a:solidFill>
              </a:rPr>
            </a:br>
            <a:r>
              <a:rPr lang="cs-CZ" sz="3600" dirty="0">
                <a:solidFill>
                  <a:srgbClr val="0070C0"/>
                </a:solidFill>
              </a:rPr>
              <a:t>MAS KRKONOŠE</a:t>
            </a:r>
            <a:endParaRPr sz="3600" cap="none" dirty="0">
              <a:solidFill>
                <a:srgbClr val="0070C0"/>
              </a:solidFill>
            </a:endParaRPr>
          </a:p>
        </p:txBody>
      </p:sp>
      <p:sp>
        <p:nvSpPr>
          <p:cNvPr id="90" name="Google Shape;90;p13"/>
          <p:cNvSpPr txBox="1">
            <a:spLocks noGrp="1"/>
          </p:cNvSpPr>
          <p:nvPr>
            <p:ph type="subTitle" idx="1"/>
          </p:nvPr>
        </p:nvSpPr>
        <p:spPr>
          <a:xfrm>
            <a:off x="379596" y="3508705"/>
            <a:ext cx="5205864" cy="19319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0C0"/>
              </a:buClr>
              <a:buSzPts val="2400"/>
              <a:buNone/>
            </a:pPr>
            <a:r>
              <a:rPr lang="cs-CZ" sz="2400" b="1" dirty="0" smtClean="0">
                <a:solidFill>
                  <a:srgbClr val="0070C0"/>
                </a:solidFill>
              </a:rPr>
              <a:t>Lánov</a:t>
            </a:r>
            <a:r>
              <a:rPr lang="cs-CZ" sz="2400" b="1" cap="none" dirty="0" smtClean="0">
                <a:solidFill>
                  <a:srgbClr val="0070C0"/>
                </a:solidFill>
              </a:rPr>
              <a:t>, </a:t>
            </a:r>
            <a:r>
              <a:rPr lang="cs-CZ" sz="2400" b="1" dirty="0" smtClean="0">
                <a:solidFill>
                  <a:srgbClr val="0070C0"/>
                </a:solidFill>
              </a:rPr>
              <a:t>25.4</a:t>
            </a:r>
            <a:r>
              <a:rPr lang="cs-CZ" sz="2400" b="1" cap="none" dirty="0" smtClean="0">
                <a:solidFill>
                  <a:srgbClr val="0070C0"/>
                </a:solidFill>
              </a:rPr>
              <a:t>. 2019</a:t>
            </a:r>
            <a:endParaRPr sz="2400" b="1" cap="none" dirty="0">
              <a:solidFill>
                <a:srgbClr val="0070C0"/>
              </a:solidFill>
            </a:endParaRPr>
          </a:p>
          <a:p>
            <a:pPr marL="0" lvl="0" indent="0" algn="l">
              <a:spcBef>
                <a:spcPts val="360"/>
              </a:spcBef>
              <a:buClr>
                <a:srgbClr val="17365D"/>
              </a:buClr>
              <a:buSzPts val="1800"/>
            </a:pPr>
            <a:r>
              <a:rPr lang="cs-CZ" sz="1800" dirty="0">
                <a:solidFill>
                  <a:srgbClr val="17365D"/>
                </a:solidFill>
              </a:rPr>
              <a:t>pro žadatele a příjemce k vyhlašované výzvě č. </a:t>
            </a:r>
            <a:r>
              <a:rPr lang="cs-CZ" sz="1800" dirty="0" smtClean="0">
                <a:solidFill>
                  <a:srgbClr val="17365D"/>
                </a:solidFill>
              </a:rPr>
              <a:t>282/06_16_075/CLLD_17_03_011 - </a:t>
            </a:r>
            <a:r>
              <a:rPr lang="cs-CZ" sz="1800" dirty="0">
                <a:solidFill>
                  <a:srgbClr val="17365D"/>
                </a:solidFill>
              </a:rPr>
              <a:t>3</a:t>
            </a:r>
            <a:r>
              <a:rPr lang="cs-CZ" sz="1800" dirty="0" smtClean="0">
                <a:solidFill>
                  <a:srgbClr val="17365D"/>
                </a:solidFill>
              </a:rPr>
              <a:t>.výzva </a:t>
            </a:r>
            <a:r>
              <a:rPr lang="cs-CZ" sz="1800" dirty="0">
                <a:solidFill>
                  <a:srgbClr val="17365D"/>
                </a:solidFill>
              </a:rPr>
              <a:t>MAS Krkonoše-IROP-Infrastruktura pro vzdělávání na území MAS Krkonoše.</a:t>
            </a:r>
            <a:endParaRPr sz="1800" dirty="0">
              <a:solidFill>
                <a:srgbClr val="17365D"/>
              </a:solidFill>
            </a:endParaRPr>
          </a:p>
        </p:txBody>
      </p:sp>
      <p:pic>
        <p:nvPicPr>
          <p:cNvPr id="91" name="Google Shape;91;p13" descr="\\nt1\O\Loga 2014_2020\IROP\Logolinky\RGB\JPG\IROP_CZ_RO_B_C RGB_malý.jpg"/>
          <p:cNvPicPr preferRelativeResize="0"/>
          <p:nvPr/>
        </p:nvPicPr>
        <p:blipFill rotWithShape="1">
          <a:blip r:embed="rId4">
            <a:alphaModFix/>
          </a:blip>
          <a:srcRect/>
          <a:stretch/>
        </p:blipFill>
        <p:spPr>
          <a:xfrm>
            <a:off x="379596" y="5880256"/>
            <a:ext cx="4199492" cy="691424"/>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2"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sp>
        <p:nvSpPr>
          <p:cNvPr id="175" name="Google Shape;175;p22"/>
          <p:cNvSpPr txBox="1">
            <a:spLocks noGrp="1"/>
          </p:cNvSpPr>
          <p:nvPr>
            <p:ph type="body" idx="4294967295"/>
          </p:nvPr>
        </p:nvSpPr>
        <p:spPr>
          <a:xfrm>
            <a:off x="307123" y="805196"/>
            <a:ext cx="8568952" cy="533893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Clr>
                <a:schemeClr val="dk1"/>
              </a:buClr>
              <a:buSzPts val="1800"/>
              <a:buFont typeface="Noto Sans Symbols"/>
              <a:buChar char="➢"/>
            </a:pPr>
            <a:r>
              <a:rPr lang="cs-CZ" sz="1800" dirty="0" smtClean="0"/>
              <a:t>podpora MŠ, ZŠ, SŠ, </a:t>
            </a:r>
            <a:r>
              <a:rPr lang="cs-CZ" sz="1800" dirty="0" err="1" smtClean="0"/>
              <a:t>VoŠ</a:t>
            </a:r>
            <a:r>
              <a:rPr lang="cs-CZ" sz="1800" dirty="0" smtClean="0"/>
              <a:t> </a:t>
            </a:r>
            <a:r>
              <a:rPr lang="cs-CZ" sz="1800" dirty="0"/>
              <a:t>a školských zařízení zapsaných v Rejstříku </a:t>
            </a:r>
            <a:r>
              <a:rPr lang="cs-CZ" sz="1800" dirty="0" smtClean="0"/>
              <a:t>škol/škol</a:t>
            </a:r>
            <a:r>
              <a:rPr lang="cs-CZ" sz="1800" dirty="0"/>
              <a:t>. </a:t>
            </a:r>
            <a:r>
              <a:rPr lang="cs-CZ" sz="1800" dirty="0" smtClean="0"/>
              <a:t>zařízení/Evidenci dětských skupin </a:t>
            </a:r>
            <a:r>
              <a:rPr lang="cs-CZ" sz="1800" dirty="0"/>
              <a:t>ve vazbě na:</a:t>
            </a:r>
            <a:endParaRPr sz="1800" dirty="0"/>
          </a:p>
          <a:p>
            <a:pPr marL="742950" lvl="1" indent="-285750" algn="just" rtl="0">
              <a:lnSpc>
                <a:spcPct val="150000"/>
              </a:lnSpc>
              <a:spcBef>
                <a:spcPts val="600"/>
              </a:spcBef>
              <a:spcAft>
                <a:spcPts val="0"/>
              </a:spcAft>
              <a:buClr>
                <a:schemeClr val="dk1"/>
              </a:buClr>
              <a:buSzPts val="1800"/>
              <a:buFont typeface="Noto Sans Symbols"/>
              <a:buChar char="➢"/>
            </a:pPr>
            <a:r>
              <a:rPr lang="cs-CZ" sz="1800" dirty="0"/>
              <a:t>z</a:t>
            </a:r>
            <a:r>
              <a:rPr lang="cs-CZ" sz="1800" dirty="0" smtClean="0"/>
              <a:t>výšení nedostatečné kapacity zařízení  pro děti do 3 let, MŠ,</a:t>
            </a:r>
          </a:p>
          <a:p>
            <a:pPr marL="742950" lvl="1" indent="-285750" algn="just">
              <a:lnSpc>
                <a:spcPct val="150000"/>
              </a:lnSpc>
              <a:spcBef>
                <a:spcPts val="600"/>
              </a:spcBef>
              <a:buSzPts val="1800"/>
              <a:buFont typeface="Noto Sans Symbols"/>
              <a:buChar char="➢"/>
            </a:pPr>
            <a:r>
              <a:rPr lang="cs-CZ" sz="1800" dirty="0"/>
              <a:t>klíčové kompetence (komunikace v cizích jazycích, práce s digitálními technologiemi, přírodní vědy, technické a řemeslné obory</a:t>
            </a:r>
            <a:r>
              <a:rPr lang="cs-CZ" sz="1800" dirty="0" smtClean="0"/>
              <a:t>), ZŠ, SŠ, </a:t>
            </a:r>
            <a:r>
              <a:rPr lang="cs-CZ" sz="1800" dirty="0" err="1" smtClean="0"/>
              <a:t>VoŠ</a:t>
            </a:r>
            <a:r>
              <a:rPr lang="cs-CZ" sz="1800" dirty="0" smtClean="0"/>
              <a:t>, </a:t>
            </a:r>
            <a:r>
              <a:rPr lang="cs-CZ" sz="1800" dirty="0" err="1" smtClean="0"/>
              <a:t>NaC</a:t>
            </a:r>
            <a:r>
              <a:rPr lang="cs-CZ" sz="1800" dirty="0" smtClean="0"/>
              <a:t> vzdělávání,</a:t>
            </a:r>
          </a:p>
          <a:p>
            <a:pPr marL="742950" lvl="1" indent="-285750" algn="just">
              <a:lnSpc>
                <a:spcPct val="150000"/>
              </a:lnSpc>
              <a:spcBef>
                <a:spcPts val="600"/>
              </a:spcBef>
              <a:buSzPts val="1800"/>
              <a:buFont typeface="Noto Sans Symbols"/>
              <a:buChar char="➢"/>
            </a:pPr>
            <a:r>
              <a:rPr lang="cs-CZ" sz="1800" dirty="0"/>
              <a:t>ve správním obvodu obce s rozšířenou působností, ve kterém se nachází sociálně vyloučená lokalita navíc rozšiřování kapacit kmenových </a:t>
            </a:r>
            <a:r>
              <a:rPr lang="cs-CZ" sz="1800" dirty="0" smtClean="0"/>
              <a:t>učeben, ZŠ, SŠ, </a:t>
            </a:r>
            <a:r>
              <a:rPr lang="cs-CZ" sz="1800" dirty="0" err="1" smtClean="0"/>
              <a:t>VoŠ</a:t>
            </a:r>
            <a:endParaRPr sz="1800" dirty="0"/>
          </a:p>
          <a:p>
            <a:pPr marL="742950" lvl="1" indent="-285750" algn="just" rtl="0">
              <a:lnSpc>
                <a:spcPct val="150000"/>
              </a:lnSpc>
              <a:spcBef>
                <a:spcPts val="600"/>
              </a:spcBef>
              <a:spcAft>
                <a:spcPts val="0"/>
              </a:spcAft>
              <a:buClr>
                <a:schemeClr val="dk1"/>
              </a:buClr>
              <a:buSzPts val="1800"/>
              <a:buFont typeface="Noto Sans Symbols"/>
              <a:buChar char="➢"/>
            </a:pPr>
            <a:r>
              <a:rPr lang="cs-CZ" sz="1800" dirty="0"/>
              <a:t>budování bezbariérovosti </a:t>
            </a:r>
            <a:r>
              <a:rPr lang="cs-CZ" sz="1800" dirty="0" smtClean="0"/>
              <a:t>škol,</a:t>
            </a:r>
          </a:p>
          <a:p>
            <a:pPr marL="342900" lvl="0" indent="-342900" algn="just" rtl="0">
              <a:lnSpc>
                <a:spcPct val="150000"/>
              </a:lnSpc>
              <a:spcBef>
                <a:spcPts val="600"/>
              </a:spcBef>
              <a:spcAft>
                <a:spcPts val="0"/>
              </a:spcAft>
              <a:buClr>
                <a:schemeClr val="dk1"/>
              </a:buClr>
              <a:buSzPts val="1800"/>
              <a:buFont typeface="Noto Sans Symbols"/>
              <a:buChar char="➢"/>
            </a:pPr>
            <a:r>
              <a:rPr lang="cs-CZ" sz="1800" dirty="0" smtClean="0"/>
              <a:t>podmínka </a:t>
            </a:r>
            <a:r>
              <a:rPr lang="cs-CZ" sz="1800" dirty="0"/>
              <a:t>souladu s místním akčním/krajským plánem vzdělávání (MAP/KAP</a:t>
            </a:r>
            <a:r>
              <a:rPr lang="cs-CZ" sz="1800" dirty="0" smtClean="0"/>
              <a:t>),</a:t>
            </a:r>
          </a:p>
          <a:p>
            <a:pPr marL="342900" lvl="0" indent="-342900" algn="just">
              <a:lnSpc>
                <a:spcPct val="150000"/>
              </a:lnSpc>
              <a:spcBef>
                <a:spcPts val="600"/>
              </a:spcBef>
              <a:buSzPts val="1800"/>
              <a:buFont typeface="Noto Sans Symbols"/>
              <a:buChar char="➢"/>
            </a:pPr>
            <a:r>
              <a:rPr lang="cs-CZ" sz="1800" dirty="0">
                <a:solidFill>
                  <a:srgbClr val="FF0000"/>
                </a:solidFill>
              </a:rPr>
              <a:t>nelze založit novou </a:t>
            </a:r>
            <a:r>
              <a:rPr lang="cs-CZ" sz="1800" dirty="0" smtClean="0">
                <a:solidFill>
                  <a:srgbClr val="FF0000"/>
                </a:solidFill>
              </a:rPr>
              <a:t>školu ve smyslu nového IZO</a:t>
            </a:r>
            <a:endParaRPr lang="cs-CZ" sz="1800" dirty="0">
              <a:solidFill>
                <a:srgbClr val="FF0000"/>
              </a:solidFill>
            </a:endParaRPr>
          </a:p>
          <a:p>
            <a:pPr marL="342900" lvl="0" indent="-342900" algn="just" rtl="0">
              <a:lnSpc>
                <a:spcPct val="150000"/>
              </a:lnSpc>
              <a:spcBef>
                <a:spcPts val="600"/>
              </a:spcBef>
              <a:spcAft>
                <a:spcPts val="0"/>
              </a:spcAft>
              <a:buClr>
                <a:schemeClr val="dk1"/>
              </a:buClr>
              <a:buSzPts val="1800"/>
              <a:buFont typeface="Noto Sans Symbols"/>
              <a:buChar char="➢"/>
            </a:pPr>
            <a:endParaRPr sz="1800" dirty="0"/>
          </a:p>
          <a:p>
            <a:pPr marL="742950" lvl="1" indent="-171450" algn="just" rtl="0">
              <a:lnSpc>
                <a:spcPct val="150000"/>
              </a:lnSpc>
              <a:spcBef>
                <a:spcPts val="600"/>
              </a:spcBef>
              <a:spcAft>
                <a:spcPts val="0"/>
              </a:spcAft>
              <a:buClr>
                <a:schemeClr val="dk1"/>
              </a:buClr>
              <a:buSzPts val="1800"/>
              <a:buFont typeface="Noto Sans Symbols"/>
              <a:buNone/>
            </a:pPr>
            <a:endParaRPr sz="1800" dirty="0"/>
          </a:p>
          <a:p>
            <a:pPr marL="0" lvl="0" indent="0" algn="l" rtl="0">
              <a:spcBef>
                <a:spcPts val="1800"/>
              </a:spcBef>
              <a:spcAft>
                <a:spcPts val="0"/>
              </a:spcAft>
              <a:buClr>
                <a:schemeClr val="dk1"/>
              </a:buClr>
              <a:buSzPts val="2800"/>
              <a:buNone/>
            </a:pPr>
            <a:endParaRPr sz="2800" dirty="0"/>
          </a:p>
          <a:p>
            <a:pPr marL="342900" lvl="0" indent="-215900" algn="l" rtl="0">
              <a:spcBef>
                <a:spcPts val="400"/>
              </a:spcBef>
              <a:spcAft>
                <a:spcPts val="0"/>
              </a:spcAft>
              <a:buClr>
                <a:schemeClr val="dk2"/>
              </a:buClr>
              <a:buSzPts val="2000"/>
              <a:buNone/>
            </a:pPr>
            <a:endParaRPr sz="2000" b="1" dirty="0"/>
          </a:p>
          <a:p>
            <a:pPr marL="342900" lvl="0" indent="-215900" algn="l" rtl="0">
              <a:spcBef>
                <a:spcPts val="1000"/>
              </a:spcBef>
              <a:spcAft>
                <a:spcPts val="0"/>
              </a:spcAft>
              <a:buClr>
                <a:schemeClr val="dk2"/>
              </a:buClr>
              <a:buSzPts val="2000"/>
              <a:buNone/>
            </a:pPr>
            <a:endParaRPr sz="2000" b="1" dirty="0"/>
          </a:p>
        </p:txBody>
      </p:sp>
      <p:sp>
        <p:nvSpPr>
          <p:cNvPr id="176" name="Google Shape;176;p22"/>
          <p:cNvSpPr/>
          <p:nvPr/>
        </p:nvSpPr>
        <p:spPr>
          <a:xfrm>
            <a:off x="3924300" y="406400"/>
            <a:ext cx="4968875" cy="808038"/>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800" b="0" i="0" u="none" strike="noStrike" cap="none">
              <a:solidFill>
                <a:srgbClr val="7F7F7F"/>
              </a:solidFill>
              <a:latin typeface="Arial Black"/>
              <a:ea typeface="Arial Black"/>
              <a:cs typeface="Arial Black"/>
              <a:sym typeface="Arial Black"/>
            </a:endParaRPr>
          </a:p>
        </p:txBody>
      </p:sp>
      <p:sp>
        <p:nvSpPr>
          <p:cNvPr id="177" name="Google Shape;177;p22"/>
          <p:cNvSpPr txBox="1"/>
          <p:nvPr/>
        </p:nvSpPr>
        <p:spPr>
          <a:xfrm>
            <a:off x="363538" y="44624"/>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600"/>
              <a:buFont typeface="Arial"/>
              <a:buNone/>
            </a:pPr>
            <a:r>
              <a:rPr lang="cs-CZ" sz="2600" b="1" i="0" u="none" strike="noStrike" cap="none" dirty="0" smtClean="0">
                <a:solidFill>
                  <a:srgbClr val="0070C0"/>
                </a:solidFill>
                <a:latin typeface="PT Sans"/>
                <a:ea typeface="PT Sans"/>
                <a:cs typeface="PT Sans"/>
                <a:sym typeface="PT Sans"/>
              </a:rPr>
              <a:t>Infrastruktura pro vzdělávání</a:t>
            </a:r>
            <a:endParaRPr sz="2600" b="1" i="0" u="none" strike="noStrike" cap="none" dirty="0">
              <a:solidFill>
                <a:srgbClr val="0070C0"/>
              </a:solidFill>
              <a:latin typeface="PT Sans"/>
              <a:ea typeface="PT Sans"/>
              <a:cs typeface="PT Sans"/>
              <a:sym typeface="PT Sans"/>
            </a:endParaRPr>
          </a:p>
        </p:txBody>
      </p:sp>
      <p:sp>
        <p:nvSpPr>
          <p:cNvPr id="178" name="Google Shape;17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10</a:t>
            </a:f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3"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sp>
        <p:nvSpPr>
          <p:cNvPr id="185" name="Google Shape;185;p23"/>
          <p:cNvSpPr txBox="1">
            <a:spLocks noGrp="1"/>
          </p:cNvSpPr>
          <p:nvPr>
            <p:ph type="body" idx="4294967295"/>
          </p:nvPr>
        </p:nvSpPr>
        <p:spPr>
          <a:xfrm>
            <a:off x="307123" y="548521"/>
            <a:ext cx="8568952" cy="5419141"/>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600"/>
              </a:spcBef>
              <a:spcAft>
                <a:spcPts val="0"/>
              </a:spcAft>
              <a:buClr>
                <a:schemeClr val="dk1"/>
              </a:buClr>
              <a:buSzPts val="1800"/>
              <a:buNone/>
            </a:pPr>
            <a:endParaRPr dirty="0"/>
          </a:p>
          <a:p>
            <a:pPr marL="742950" lvl="1" indent="-285750" algn="just" rtl="0">
              <a:lnSpc>
                <a:spcPct val="150000"/>
              </a:lnSpc>
              <a:spcBef>
                <a:spcPts val="600"/>
              </a:spcBef>
              <a:spcAft>
                <a:spcPts val="0"/>
              </a:spcAft>
              <a:buClr>
                <a:schemeClr val="dk1"/>
              </a:buClr>
              <a:buSzPts val="1700"/>
              <a:buFont typeface="Noto Sans Symbols"/>
              <a:buChar char="➢"/>
            </a:pPr>
            <a:r>
              <a:rPr lang="cs-CZ" sz="2000" dirty="0"/>
              <a:t>stavby a stavební práce spojené s výstavbou infrastruktury </a:t>
            </a:r>
            <a:r>
              <a:rPr lang="cs-CZ" sz="2000" dirty="0" smtClean="0"/>
              <a:t>včetně </a:t>
            </a:r>
            <a:r>
              <a:rPr lang="cs-CZ" sz="2000" dirty="0"/>
              <a:t>vybudování přípojky pro přivedení inženýrských sítí,</a:t>
            </a:r>
            <a:endParaRPr sz="2000" dirty="0"/>
          </a:p>
          <a:p>
            <a:pPr marL="742950" lvl="1" indent="-285750" algn="just" rtl="0">
              <a:lnSpc>
                <a:spcPct val="150000"/>
              </a:lnSpc>
              <a:spcBef>
                <a:spcPts val="600"/>
              </a:spcBef>
              <a:spcAft>
                <a:spcPts val="0"/>
              </a:spcAft>
              <a:buClr>
                <a:schemeClr val="dk1"/>
              </a:buClr>
              <a:buSzPts val="1700"/>
              <a:buFont typeface="Noto Sans Symbols"/>
              <a:buChar char="➢"/>
            </a:pPr>
            <a:r>
              <a:rPr lang="cs-CZ" sz="2000" dirty="0"/>
              <a:t>rekonstrukce a stavební úpravy stávající infrastruktury (včetně zabezpečení bezbariérovosti dle vyhlášky č. 398/2009 Sb.),</a:t>
            </a:r>
            <a:endParaRPr sz="2000" dirty="0"/>
          </a:p>
          <a:p>
            <a:pPr marL="742950" lvl="1" indent="-285750" algn="just" rtl="0">
              <a:lnSpc>
                <a:spcPct val="150000"/>
              </a:lnSpc>
              <a:spcBef>
                <a:spcPts val="600"/>
              </a:spcBef>
              <a:spcAft>
                <a:spcPts val="0"/>
              </a:spcAft>
              <a:buClr>
                <a:schemeClr val="dk1"/>
              </a:buClr>
              <a:buSzPts val="1700"/>
              <a:buFont typeface="Noto Sans Symbols"/>
              <a:buChar char="➢"/>
            </a:pPr>
            <a:r>
              <a:rPr lang="cs-CZ" sz="2000" dirty="0"/>
              <a:t>nákup pozemků a staveb (nemovitostí),</a:t>
            </a:r>
            <a:endParaRPr sz="2000" dirty="0"/>
          </a:p>
          <a:p>
            <a:pPr marL="742950" lvl="1" indent="-285750" algn="just" rtl="0">
              <a:lnSpc>
                <a:spcPct val="150000"/>
              </a:lnSpc>
              <a:spcBef>
                <a:spcPts val="600"/>
              </a:spcBef>
              <a:spcAft>
                <a:spcPts val="0"/>
              </a:spcAft>
              <a:buClr>
                <a:schemeClr val="dk1"/>
              </a:buClr>
              <a:buSzPts val="1700"/>
              <a:buFont typeface="Noto Sans Symbols"/>
              <a:buChar char="➢"/>
            </a:pPr>
            <a:r>
              <a:rPr lang="cs-CZ" sz="2000" dirty="0"/>
              <a:t>pořízení vybavení budov a učeben,</a:t>
            </a:r>
            <a:endParaRPr sz="2000" dirty="0"/>
          </a:p>
          <a:p>
            <a:pPr marL="742950" lvl="1" indent="-285750" algn="just" rtl="0">
              <a:lnSpc>
                <a:spcPct val="150000"/>
              </a:lnSpc>
              <a:spcBef>
                <a:spcPts val="600"/>
              </a:spcBef>
              <a:spcAft>
                <a:spcPts val="0"/>
              </a:spcAft>
              <a:buClr>
                <a:schemeClr val="dk1"/>
              </a:buClr>
              <a:buSzPts val="1700"/>
              <a:buFont typeface="Noto Sans Symbols"/>
              <a:buChar char="➢"/>
            </a:pPr>
            <a:r>
              <a:rPr lang="cs-CZ" sz="2000" dirty="0"/>
              <a:t>pořízení kompenzačních pomůcek,</a:t>
            </a:r>
            <a:endParaRPr sz="2000" dirty="0"/>
          </a:p>
          <a:p>
            <a:pPr marL="742950" lvl="1" indent="-285750" algn="just" rtl="0">
              <a:lnSpc>
                <a:spcPct val="150000"/>
              </a:lnSpc>
              <a:spcBef>
                <a:spcPts val="600"/>
              </a:spcBef>
              <a:spcAft>
                <a:spcPts val="0"/>
              </a:spcAft>
              <a:buClr>
                <a:schemeClr val="dk1"/>
              </a:buClr>
              <a:buSzPts val="1700"/>
              <a:buFont typeface="Noto Sans Symbols"/>
              <a:buChar char="➢"/>
            </a:pPr>
            <a:r>
              <a:rPr lang="cs-CZ" sz="2000" dirty="0"/>
              <a:t>zajištění vnitřní konektivity školy a připojení k internetu,</a:t>
            </a:r>
            <a:endParaRPr sz="2000" dirty="0"/>
          </a:p>
          <a:p>
            <a:pPr marL="0" lvl="0" indent="0" algn="l" rtl="0">
              <a:spcBef>
                <a:spcPts val="1800"/>
              </a:spcBef>
              <a:spcAft>
                <a:spcPts val="0"/>
              </a:spcAft>
              <a:buClr>
                <a:schemeClr val="dk1"/>
              </a:buClr>
              <a:buSzPts val="2800"/>
              <a:buNone/>
            </a:pPr>
            <a:endParaRPr sz="2800" dirty="0"/>
          </a:p>
          <a:p>
            <a:pPr marL="342900" lvl="0" indent="-215900" algn="l" rtl="0">
              <a:spcBef>
                <a:spcPts val="400"/>
              </a:spcBef>
              <a:spcAft>
                <a:spcPts val="0"/>
              </a:spcAft>
              <a:buClr>
                <a:schemeClr val="dk2"/>
              </a:buClr>
              <a:buSzPts val="2000"/>
              <a:buNone/>
            </a:pPr>
            <a:endParaRPr sz="2000" b="1" dirty="0"/>
          </a:p>
          <a:p>
            <a:pPr marL="342900" lvl="0" indent="-215900" algn="l" rtl="0">
              <a:spcBef>
                <a:spcPts val="1000"/>
              </a:spcBef>
              <a:spcAft>
                <a:spcPts val="0"/>
              </a:spcAft>
              <a:buClr>
                <a:schemeClr val="dk2"/>
              </a:buClr>
              <a:buSzPts val="2000"/>
              <a:buNone/>
            </a:pPr>
            <a:endParaRPr sz="2000" b="1" dirty="0"/>
          </a:p>
        </p:txBody>
      </p:sp>
      <p:sp>
        <p:nvSpPr>
          <p:cNvPr id="186" name="Google Shape;186;p23"/>
          <p:cNvSpPr/>
          <p:nvPr/>
        </p:nvSpPr>
        <p:spPr>
          <a:xfrm>
            <a:off x="3924300" y="406400"/>
            <a:ext cx="4968875" cy="808038"/>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800" b="0" i="0" u="none" strike="noStrike" cap="none">
              <a:solidFill>
                <a:srgbClr val="7F7F7F"/>
              </a:solidFill>
              <a:latin typeface="Arial Black"/>
              <a:ea typeface="Arial Black"/>
              <a:cs typeface="Arial Black"/>
              <a:sym typeface="Arial Black"/>
            </a:endParaRPr>
          </a:p>
        </p:txBody>
      </p:sp>
      <p:sp>
        <p:nvSpPr>
          <p:cNvPr id="187" name="Google Shape;187;p23"/>
          <p:cNvSpPr txBox="1"/>
          <p:nvPr/>
        </p:nvSpPr>
        <p:spPr>
          <a:xfrm>
            <a:off x="363538" y="590056"/>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600"/>
              <a:buFont typeface="Arial"/>
              <a:buNone/>
            </a:pPr>
            <a:r>
              <a:rPr lang="cs-CZ" sz="2600" b="1" i="0" u="none" strike="noStrike" cap="none" dirty="0" smtClean="0">
                <a:solidFill>
                  <a:srgbClr val="0070C0"/>
                </a:solidFill>
                <a:latin typeface="PT Sans"/>
                <a:ea typeface="PT Sans"/>
                <a:cs typeface="PT Sans"/>
                <a:sym typeface="PT Sans"/>
              </a:rPr>
              <a:t>Hlavní podporované aktivity</a:t>
            </a:r>
            <a:r>
              <a:rPr lang="en-US" sz="2600" b="1" i="0" u="none" strike="noStrike" cap="none" dirty="0" smtClean="0">
                <a:solidFill>
                  <a:srgbClr val="0070C0"/>
                </a:solidFill>
                <a:latin typeface="PT Sans"/>
                <a:ea typeface="PT Sans"/>
                <a:cs typeface="PT Sans"/>
                <a:sym typeface="PT Sans"/>
              </a:rPr>
              <a:t>, </a:t>
            </a:r>
            <a:r>
              <a:rPr lang="cs-CZ" sz="2600" b="1" i="0" u="none" strike="noStrike" cap="none" dirty="0" smtClean="0">
                <a:solidFill>
                  <a:srgbClr val="0070C0"/>
                </a:solidFill>
                <a:latin typeface="PT Sans"/>
                <a:ea typeface="PT Sans"/>
                <a:cs typeface="PT Sans"/>
                <a:sym typeface="PT Sans"/>
              </a:rPr>
              <a:t>85</a:t>
            </a:r>
            <a:r>
              <a:rPr lang="en-US" sz="2600" b="1" i="0" u="none" strike="noStrike" cap="none" dirty="0" smtClean="0">
                <a:solidFill>
                  <a:srgbClr val="0070C0"/>
                </a:solidFill>
                <a:latin typeface="PT Sans"/>
                <a:ea typeface="PT Sans"/>
                <a:cs typeface="PT Sans"/>
                <a:sym typeface="PT Sans"/>
              </a:rPr>
              <a:t>%</a:t>
            </a:r>
            <a:r>
              <a:rPr lang="cs-CZ" sz="2600" b="1" i="0" u="none" strike="noStrike" cap="none" dirty="0" smtClean="0">
                <a:solidFill>
                  <a:srgbClr val="0070C0"/>
                </a:solidFill>
                <a:latin typeface="PT Sans"/>
                <a:ea typeface="PT Sans"/>
                <a:cs typeface="PT Sans"/>
                <a:sym typeface="PT Sans"/>
              </a:rPr>
              <a:t> CZV</a:t>
            </a:r>
            <a:endParaRPr sz="2600" b="1" i="0" u="none" strike="noStrike" cap="none" dirty="0">
              <a:solidFill>
                <a:srgbClr val="0070C0"/>
              </a:solidFill>
              <a:latin typeface="PT Sans"/>
              <a:ea typeface="PT Sans"/>
              <a:cs typeface="PT Sans"/>
              <a:sym typeface="PT Sans"/>
            </a:endParaRPr>
          </a:p>
        </p:txBody>
      </p:sp>
      <p:sp>
        <p:nvSpPr>
          <p:cNvPr id="188" name="Google Shape;18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11</a:t>
            </a:fld>
            <a:endParaRPr/>
          </a:p>
        </p:txBody>
      </p:sp>
    </p:spTree>
    <p:extLst>
      <p:ext uri="{BB962C8B-B14F-4D97-AF65-F5344CB8AC3E}">
        <p14:creationId xmlns:p14="http://schemas.microsoft.com/office/powerpoint/2010/main" val="114747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3"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sp>
        <p:nvSpPr>
          <p:cNvPr id="185" name="Google Shape;185;p23"/>
          <p:cNvSpPr txBox="1">
            <a:spLocks noGrp="1"/>
          </p:cNvSpPr>
          <p:nvPr>
            <p:ph type="body" idx="4294967295"/>
          </p:nvPr>
        </p:nvSpPr>
        <p:spPr>
          <a:xfrm>
            <a:off x="307124" y="436227"/>
            <a:ext cx="8568952" cy="5515394"/>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600"/>
              </a:spcBef>
              <a:spcAft>
                <a:spcPts val="0"/>
              </a:spcAft>
              <a:buClr>
                <a:schemeClr val="dk1"/>
              </a:buClr>
              <a:buSzPts val="1800"/>
              <a:buNone/>
            </a:pPr>
            <a:r>
              <a:rPr lang="cs-CZ" sz="1800" b="1" dirty="0" smtClean="0"/>
              <a:t>Předškolní vzdělávání</a:t>
            </a:r>
            <a:endParaRPr sz="1800" b="1" dirty="0"/>
          </a:p>
          <a:p>
            <a:pPr marL="742950" lvl="1" indent="-285750" algn="just" rtl="0">
              <a:lnSpc>
                <a:spcPct val="150000"/>
              </a:lnSpc>
              <a:spcBef>
                <a:spcPts val="600"/>
              </a:spcBef>
              <a:spcAft>
                <a:spcPts val="0"/>
              </a:spcAft>
              <a:buClr>
                <a:schemeClr val="dk1"/>
              </a:buClr>
              <a:buSzPts val="1700"/>
              <a:buFont typeface="Noto Sans Symbols"/>
              <a:buChar char="➢"/>
            </a:pPr>
            <a:r>
              <a:rPr lang="cs-CZ" sz="1700" dirty="0" smtClean="0"/>
              <a:t>demolice původního objektu,</a:t>
            </a:r>
          </a:p>
          <a:p>
            <a:pPr marL="742950" lvl="1" indent="-285750" algn="just">
              <a:lnSpc>
                <a:spcPct val="150000"/>
              </a:lnSpc>
              <a:spcBef>
                <a:spcPts val="600"/>
              </a:spcBef>
              <a:buSzPts val="1700"/>
              <a:buFont typeface="Noto Sans Symbols"/>
              <a:buChar char="➢"/>
            </a:pPr>
            <a:r>
              <a:rPr lang="cs-CZ" sz="1700" dirty="0"/>
              <a:t>pořízení bezpečnostních prvků a zařízení, osvětlení, elektronického zabezpečení vstupu do budovy a mechanického zabezpečení (oplocení</a:t>
            </a:r>
            <a:r>
              <a:rPr lang="cs-CZ" sz="1700" dirty="0" smtClean="0"/>
              <a:t>),</a:t>
            </a:r>
          </a:p>
          <a:p>
            <a:pPr marL="742950" lvl="1" indent="-285750" algn="just">
              <a:lnSpc>
                <a:spcPct val="150000"/>
              </a:lnSpc>
              <a:spcBef>
                <a:spcPts val="600"/>
              </a:spcBef>
              <a:buSzPts val="1700"/>
              <a:buFont typeface="Noto Sans Symbols"/>
              <a:buChar char="➢"/>
            </a:pPr>
            <a:r>
              <a:rPr lang="cs-CZ" sz="1700" dirty="0"/>
              <a:t>pořízení vnitřních i venkovních herních prvků a </a:t>
            </a:r>
            <a:r>
              <a:rPr lang="cs-CZ" sz="1700" dirty="0" smtClean="0"/>
              <a:t>hraček</a:t>
            </a:r>
          </a:p>
          <a:p>
            <a:pPr marL="742950" lvl="1" indent="-285750" algn="just">
              <a:lnSpc>
                <a:spcPct val="150000"/>
              </a:lnSpc>
              <a:spcBef>
                <a:spcPts val="600"/>
              </a:spcBef>
              <a:buSzPts val="1700"/>
              <a:buFont typeface="Noto Sans Symbols"/>
              <a:buChar char="➢"/>
            </a:pPr>
            <a:r>
              <a:rPr lang="cs-CZ" sz="1700" dirty="0"/>
              <a:t>úpravy venkovního prostranství v areálu </a:t>
            </a:r>
            <a:r>
              <a:rPr lang="cs-CZ" sz="1700" dirty="0" smtClean="0"/>
              <a:t>zařízení,</a:t>
            </a:r>
          </a:p>
          <a:p>
            <a:pPr marL="742950" lvl="1" indent="-285750" algn="just">
              <a:lnSpc>
                <a:spcPct val="150000"/>
              </a:lnSpc>
              <a:spcBef>
                <a:spcPts val="600"/>
              </a:spcBef>
              <a:buSzPts val="1700"/>
              <a:buFont typeface="Noto Sans Symbols"/>
              <a:buChar char="➢"/>
            </a:pPr>
            <a:r>
              <a:rPr lang="cs-CZ" sz="1700" dirty="0"/>
              <a:t>pořízení a obnova mobiliáře např. lavičky, herní prvky) a přístřešky nevyžadující stavební povolení</a:t>
            </a:r>
            <a:r>
              <a:rPr lang="cs-CZ" sz="1700" dirty="0" smtClean="0"/>
              <a:t>,</a:t>
            </a:r>
          </a:p>
          <a:p>
            <a:pPr marL="742950" lvl="1" indent="-285750" algn="just">
              <a:lnSpc>
                <a:spcPct val="150000"/>
              </a:lnSpc>
              <a:spcBef>
                <a:spcPts val="600"/>
              </a:spcBef>
              <a:buSzPts val="1700"/>
              <a:buFont typeface="Noto Sans Symbols"/>
              <a:buChar char="➢"/>
            </a:pPr>
            <a:r>
              <a:rPr lang="cs-CZ" sz="1700" dirty="0" smtClean="0"/>
              <a:t>parkovací </a:t>
            </a:r>
            <a:r>
              <a:rPr lang="cs-CZ" sz="1700" dirty="0"/>
              <a:t>místa na pozemku podpořeného </a:t>
            </a:r>
            <a:r>
              <a:rPr lang="cs-CZ" sz="1700" dirty="0" smtClean="0"/>
              <a:t>zařízení</a:t>
            </a:r>
            <a:endParaRPr sz="1700" dirty="0"/>
          </a:p>
          <a:p>
            <a:pPr marL="742950" lvl="1" indent="-285750" algn="just">
              <a:lnSpc>
                <a:spcPct val="150000"/>
              </a:lnSpc>
              <a:spcBef>
                <a:spcPts val="600"/>
              </a:spcBef>
              <a:buSzPts val="1700"/>
              <a:buFont typeface="Noto Sans Symbols"/>
              <a:buChar char="➢"/>
            </a:pPr>
            <a:r>
              <a:rPr lang="cs-CZ" sz="1700" dirty="0"/>
              <a:t>zabezpečení výstavby, projektová dokumentace stavby, EIA</a:t>
            </a:r>
            <a:r>
              <a:rPr lang="cs-CZ" sz="1700" dirty="0" smtClean="0"/>
              <a:t>,</a:t>
            </a:r>
          </a:p>
          <a:p>
            <a:pPr marL="742950" lvl="1" indent="-285750" algn="just">
              <a:lnSpc>
                <a:spcPct val="150000"/>
              </a:lnSpc>
              <a:spcBef>
                <a:spcPts val="600"/>
              </a:spcBef>
              <a:buSzPts val="1700"/>
              <a:buFont typeface="Noto Sans Symbols"/>
              <a:buChar char="➢"/>
            </a:pPr>
            <a:r>
              <a:rPr lang="cs-CZ" sz="1700" dirty="0"/>
              <a:t>pořízení služeb bezprostředně souvisejících s realizací </a:t>
            </a:r>
            <a:r>
              <a:rPr lang="cs-CZ" sz="1700" dirty="0" smtClean="0"/>
              <a:t>projektu (SP, VŘ)</a:t>
            </a:r>
          </a:p>
          <a:p>
            <a:pPr marL="742950" lvl="1" indent="-285750" algn="just">
              <a:lnSpc>
                <a:spcPct val="150000"/>
              </a:lnSpc>
              <a:spcBef>
                <a:spcPts val="600"/>
              </a:spcBef>
              <a:buSzPts val="1700"/>
              <a:buFont typeface="Noto Sans Symbols"/>
              <a:buChar char="➢"/>
            </a:pPr>
            <a:r>
              <a:rPr lang="cs-CZ" sz="1700" dirty="0"/>
              <a:t>nákup služeb, které jsou součástí pořízení dlouhodobého hmotného a nehmotného </a:t>
            </a:r>
            <a:r>
              <a:rPr lang="cs-CZ" sz="1700" dirty="0" smtClean="0"/>
              <a:t>majetku.</a:t>
            </a:r>
            <a:endParaRPr sz="1700" dirty="0"/>
          </a:p>
          <a:p>
            <a:pPr marL="0" lvl="0" indent="0" algn="l" rtl="0">
              <a:spcBef>
                <a:spcPts val="1800"/>
              </a:spcBef>
              <a:spcAft>
                <a:spcPts val="0"/>
              </a:spcAft>
              <a:buClr>
                <a:schemeClr val="dk1"/>
              </a:buClr>
              <a:buSzPts val="2800"/>
              <a:buNone/>
            </a:pPr>
            <a:endParaRPr sz="2800" dirty="0"/>
          </a:p>
          <a:p>
            <a:pPr marL="342900" lvl="0" indent="-215900" algn="l" rtl="0">
              <a:spcBef>
                <a:spcPts val="400"/>
              </a:spcBef>
              <a:spcAft>
                <a:spcPts val="0"/>
              </a:spcAft>
              <a:buClr>
                <a:schemeClr val="dk2"/>
              </a:buClr>
              <a:buSzPts val="2000"/>
              <a:buNone/>
            </a:pPr>
            <a:endParaRPr sz="2000" b="1" dirty="0"/>
          </a:p>
          <a:p>
            <a:pPr marL="342900" lvl="0" indent="-215900" algn="l" rtl="0">
              <a:spcBef>
                <a:spcPts val="1000"/>
              </a:spcBef>
              <a:spcAft>
                <a:spcPts val="0"/>
              </a:spcAft>
              <a:buClr>
                <a:schemeClr val="dk2"/>
              </a:buClr>
              <a:buSzPts val="2000"/>
              <a:buNone/>
            </a:pPr>
            <a:endParaRPr sz="2000" b="1" dirty="0"/>
          </a:p>
        </p:txBody>
      </p:sp>
      <p:sp>
        <p:nvSpPr>
          <p:cNvPr id="186" name="Google Shape;186;p23"/>
          <p:cNvSpPr/>
          <p:nvPr/>
        </p:nvSpPr>
        <p:spPr>
          <a:xfrm>
            <a:off x="3924300" y="406400"/>
            <a:ext cx="4968875" cy="808038"/>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800" b="0" i="0" u="none" strike="noStrike" cap="none">
              <a:solidFill>
                <a:srgbClr val="7F7F7F"/>
              </a:solidFill>
              <a:latin typeface="Arial Black"/>
              <a:ea typeface="Arial Black"/>
              <a:cs typeface="Arial Black"/>
              <a:sym typeface="Arial Black"/>
            </a:endParaRPr>
          </a:p>
        </p:txBody>
      </p:sp>
      <p:sp>
        <p:nvSpPr>
          <p:cNvPr id="187" name="Google Shape;187;p23"/>
          <p:cNvSpPr txBox="1"/>
          <p:nvPr/>
        </p:nvSpPr>
        <p:spPr>
          <a:xfrm>
            <a:off x="411664" y="0"/>
            <a:ext cx="8229600" cy="7379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600"/>
              <a:buFont typeface="Arial"/>
              <a:buNone/>
            </a:pPr>
            <a:r>
              <a:rPr lang="cs-CZ" sz="2600" b="1" dirty="0" smtClean="0">
                <a:solidFill>
                  <a:srgbClr val="0070C0"/>
                </a:solidFill>
                <a:latin typeface="PT Sans"/>
                <a:ea typeface="PT Sans"/>
                <a:cs typeface="PT Sans"/>
                <a:sym typeface="PT Sans"/>
              </a:rPr>
              <a:t>Vedlejší</a:t>
            </a:r>
            <a:r>
              <a:rPr lang="cs-CZ" sz="2600" b="1" i="0" u="none" strike="noStrike" cap="none" dirty="0" smtClean="0">
                <a:solidFill>
                  <a:srgbClr val="0070C0"/>
                </a:solidFill>
                <a:latin typeface="PT Sans"/>
                <a:ea typeface="PT Sans"/>
                <a:cs typeface="PT Sans"/>
                <a:sym typeface="PT Sans"/>
              </a:rPr>
              <a:t> podporované aktivity, 15</a:t>
            </a:r>
            <a:r>
              <a:rPr lang="en-US" sz="2600" b="1" i="0" u="none" strike="noStrike" cap="none" dirty="0" smtClean="0">
                <a:solidFill>
                  <a:srgbClr val="0070C0"/>
                </a:solidFill>
                <a:latin typeface="PT Sans"/>
                <a:ea typeface="PT Sans"/>
                <a:cs typeface="PT Sans"/>
                <a:sym typeface="PT Sans"/>
              </a:rPr>
              <a:t>%</a:t>
            </a:r>
            <a:r>
              <a:rPr lang="cs-CZ" sz="2600" b="1" i="0" u="none" strike="noStrike" cap="none" dirty="0" smtClean="0">
                <a:solidFill>
                  <a:srgbClr val="0070C0"/>
                </a:solidFill>
                <a:latin typeface="PT Sans"/>
                <a:ea typeface="PT Sans"/>
                <a:cs typeface="PT Sans"/>
                <a:sym typeface="PT Sans"/>
              </a:rPr>
              <a:t> CZV</a:t>
            </a:r>
            <a:endParaRPr sz="2600" b="1" i="0" u="none" strike="noStrike" cap="none" dirty="0">
              <a:solidFill>
                <a:srgbClr val="0070C0"/>
              </a:solidFill>
              <a:latin typeface="PT Sans"/>
              <a:ea typeface="PT Sans"/>
              <a:cs typeface="PT Sans"/>
              <a:sym typeface="PT Sans"/>
            </a:endParaRPr>
          </a:p>
        </p:txBody>
      </p:sp>
      <p:sp>
        <p:nvSpPr>
          <p:cNvPr id="188" name="Google Shape;18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3"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sp>
        <p:nvSpPr>
          <p:cNvPr id="185" name="Google Shape;185;p23"/>
          <p:cNvSpPr txBox="1">
            <a:spLocks noGrp="1"/>
          </p:cNvSpPr>
          <p:nvPr>
            <p:ph type="body" idx="4294967295"/>
          </p:nvPr>
        </p:nvSpPr>
        <p:spPr>
          <a:xfrm>
            <a:off x="307124" y="580606"/>
            <a:ext cx="8568952" cy="5146426"/>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600"/>
              </a:spcBef>
              <a:spcAft>
                <a:spcPts val="0"/>
              </a:spcAft>
              <a:buClr>
                <a:schemeClr val="dk1"/>
              </a:buClr>
              <a:buSzPts val="1800"/>
              <a:buNone/>
            </a:pPr>
            <a:r>
              <a:rPr lang="cs-CZ" sz="1800" b="1" dirty="0" smtClean="0"/>
              <a:t>Školské vzdělávání, neformální a celoživotní vzdělávání</a:t>
            </a:r>
            <a:endParaRPr sz="1800" b="1" dirty="0"/>
          </a:p>
          <a:p>
            <a:pPr marL="742950" lvl="1" indent="-285750" algn="just" rtl="0">
              <a:lnSpc>
                <a:spcPct val="150000"/>
              </a:lnSpc>
              <a:spcBef>
                <a:spcPts val="600"/>
              </a:spcBef>
              <a:spcAft>
                <a:spcPts val="0"/>
              </a:spcAft>
              <a:buClr>
                <a:schemeClr val="dk1"/>
              </a:buClr>
              <a:buSzPts val="1700"/>
              <a:buFont typeface="Noto Sans Symbols"/>
              <a:buChar char="➢"/>
            </a:pPr>
            <a:r>
              <a:rPr lang="cs-CZ" sz="1700" dirty="0"/>
              <a:t>d</a:t>
            </a:r>
            <a:r>
              <a:rPr lang="cs-CZ" sz="1700" dirty="0" smtClean="0"/>
              <a:t>emolice budov v areálu školy,</a:t>
            </a:r>
          </a:p>
          <a:p>
            <a:pPr marL="742950" lvl="1" indent="-285750" algn="just">
              <a:lnSpc>
                <a:spcPct val="150000"/>
              </a:lnSpc>
              <a:spcBef>
                <a:spcPts val="600"/>
              </a:spcBef>
              <a:buSzPts val="1700"/>
              <a:buFont typeface="Noto Sans Symbols"/>
              <a:buChar char="➢"/>
            </a:pPr>
            <a:r>
              <a:rPr lang="cs-CZ" sz="1700" dirty="0"/>
              <a:t>pořízení bezpečnostních prvků a </a:t>
            </a:r>
            <a:r>
              <a:rPr lang="cs-CZ" sz="1700" dirty="0" smtClean="0"/>
              <a:t>zařízení</a:t>
            </a:r>
            <a:r>
              <a:rPr lang="cs-CZ" sz="1700" dirty="0"/>
              <a:t> </a:t>
            </a:r>
            <a:r>
              <a:rPr lang="cs-CZ" sz="1700" dirty="0" smtClean="0"/>
              <a:t>u vstupu do budovy, </a:t>
            </a:r>
          </a:p>
          <a:p>
            <a:pPr marL="742950" lvl="1" indent="-285750" algn="just">
              <a:lnSpc>
                <a:spcPct val="150000"/>
              </a:lnSpc>
              <a:spcBef>
                <a:spcPts val="600"/>
              </a:spcBef>
              <a:buSzPts val="1700"/>
              <a:buFont typeface="Noto Sans Symbols"/>
              <a:buChar char="➢"/>
            </a:pPr>
            <a:r>
              <a:rPr lang="cs-CZ" sz="1700" dirty="0"/>
              <a:t>úpravy venkovního prostranství v areálu zařízení ZŠ (zeleň, přístupové cesty v areálu školy/školského zařízení, oplocení, parkové úpravy, pořízení a obnova mobiliáře, např. lavičky) a přístřešky nevyžadující stavební </a:t>
            </a:r>
            <a:r>
              <a:rPr lang="cs-CZ" sz="1700" dirty="0" smtClean="0"/>
              <a:t>povolení,</a:t>
            </a:r>
          </a:p>
          <a:p>
            <a:pPr marL="742950" lvl="1" indent="-285750" algn="just">
              <a:lnSpc>
                <a:spcPct val="150000"/>
              </a:lnSpc>
              <a:spcBef>
                <a:spcPts val="600"/>
              </a:spcBef>
              <a:buSzPts val="1700"/>
              <a:buFont typeface="Noto Sans Symbols"/>
              <a:buChar char="➢"/>
            </a:pPr>
            <a:r>
              <a:rPr lang="cs-CZ" sz="1700" dirty="0" smtClean="0"/>
              <a:t>zabezpečení </a:t>
            </a:r>
            <a:r>
              <a:rPr lang="cs-CZ" sz="1700" dirty="0"/>
              <a:t>výstavby, projektová dokumentace stavby, EIA</a:t>
            </a:r>
            <a:r>
              <a:rPr lang="cs-CZ" sz="1700" dirty="0" smtClean="0"/>
              <a:t>,</a:t>
            </a:r>
          </a:p>
          <a:p>
            <a:pPr marL="742950" lvl="1" indent="-285750" algn="just">
              <a:lnSpc>
                <a:spcPct val="150000"/>
              </a:lnSpc>
              <a:spcBef>
                <a:spcPts val="600"/>
              </a:spcBef>
              <a:buSzPts val="1700"/>
              <a:buFont typeface="Noto Sans Symbols"/>
              <a:buChar char="➢"/>
            </a:pPr>
            <a:r>
              <a:rPr lang="cs-CZ" sz="1700" dirty="0"/>
              <a:t>pořízení služeb bezprostředně souvisejících s realizací </a:t>
            </a:r>
            <a:r>
              <a:rPr lang="cs-CZ" sz="1700" dirty="0" smtClean="0"/>
              <a:t>projektu (SP, VŘ)</a:t>
            </a:r>
          </a:p>
          <a:p>
            <a:pPr marL="742950" lvl="1" indent="-285750" algn="just">
              <a:lnSpc>
                <a:spcPct val="150000"/>
              </a:lnSpc>
              <a:spcBef>
                <a:spcPts val="600"/>
              </a:spcBef>
              <a:buSzPts val="1700"/>
              <a:buFont typeface="Noto Sans Symbols"/>
              <a:buChar char="➢"/>
            </a:pPr>
            <a:r>
              <a:rPr lang="cs-CZ" sz="1700" dirty="0"/>
              <a:t>nákup služeb, které jsou součástí pořízení dlouhodobého hmotného a nehmotného </a:t>
            </a:r>
            <a:r>
              <a:rPr lang="cs-CZ" sz="1700" dirty="0" smtClean="0"/>
              <a:t>majetku,</a:t>
            </a:r>
          </a:p>
          <a:p>
            <a:pPr marL="742950" lvl="1" indent="-285750" algn="just">
              <a:lnSpc>
                <a:spcPct val="150000"/>
              </a:lnSpc>
              <a:spcBef>
                <a:spcPts val="600"/>
              </a:spcBef>
              <a:buSzPts val="1700"/>
              <a:buFont typeface="Noto Sans Symbols"/>
              <a:buChar char="➢"/>
            </a:pPr>
            <a:r>
              <a:rPr lang="cs-CZ" sz="1700" dirty="0" smtClean="0"/>
              <a:t>DPH (dle plnění</a:t>
            </a:r>
            <a:r>
              <a:rPr lang="cs-CZ" sz="1700" dirty="0"/>
              <a:t>, ke kterému se vztahuje</a:t>
            </a:r>
            <a:r>
              <a:rPr lang="cs-CZ" sz="1700" dirty="0" smtClean="0"/>
              <a:t>, nárok </a:t>
            </a:r>
            <a:r>
              <a:rPr lang="cs-CZ" sz="1700" dirty="0"/>
              <a:t>na odpočet na </a:t>
            </a:r>
            <a:r>
              <a:rPr lang="cs-CZ" sz="1700" dirty="0" smtClean="0"/>
              <a:t>vstupu, není </a:t>
            </a:r>
            <a:r>
              <a:rPr lang="cs-CZ" sz="1700" dirty="0"/>
              <a:t>plátce </a:t>
            </a:r>
            <a:r>
              <a:rPr lang="cs-CZ" sz="1700" dirty="0" smtClean="0"/>
              <a:t>DPH).</a:t>
            </a:r>
            <a:endParaRPr sz="2800" dirty="0"/>
          </a:p>
          <a:p>
            <a:pPr marL="342900" lvl="0" indent="-215900" algn="l" rtl="0">
              <a:spcBef>
                <a:spcPts val="400"/>
              </a:spcBef>
              <a:spcAft>
                <a:spcPts val="0"/>
              </a:spcAft>
              <a:buClr>
                <a:schemeClr val="dk2"/>
              </a:buClr>
              <a:buSzPts val="2000"/>
              <a:buNone/>
            </a:pPr>
            <a:endParaRPr sz="2000" b="1" dirty="0"/>
          </a:p>
          <a:p>
            <a:pPr marL="342900" lvl="0" indent="-215900" algn="l" rtl="0">
              <a:spcBef>
                <a:spcPts val="1000"/>
              </a:spcBef>
              <a:spcAft>
                <a:spcPts val="0"/>
              </a:spcAft>
              <a:buClr>
                <a:schemeClr val="dk2"/>
              </a:buClr>
              <a:buSzPts val="2000"/>
              <a:buNone/>
            </a:pPr>
            <a:endParaRPr sz="2000" b="1" dirty="0"/>
          </a:p>
        </p:txBody>
      </p:sp>
      <p:sp>
        <p:nvSpPr>
          <p:cNvPr id="186" name="Google Shape;186;p23"/>
          <p:cNvSpPr/>
          <p:nvPr/>
        </p:nvSpPr>
        <p:spPr>
          <a:xfrm>
            <a:off x="3924300" y="406400"/>
            <a:ext cx="4968875" cy="808038"/>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800" b="0" i="0" u="none" strike="noStrike" cap="none">
              <a:solidFill>
                <a:srgbClr val="7F7F7F"/>
              </a:solidFill>
              <a:latin typeface="Arial Black"/>
              <a:ea typeface="Arial Black"/>
              <a:cs typeface="Arial Black"/>
              <a:sym typeface="Arial Black"/>
            </a:endParaRPr>
          </a:p>
        </p:txBody>
      </p:sp>
      <p:sp>
        <p:nvSpPr>
          <p:cNvPr id="187" name="Google Shape;187;p23"/>
          <p:cNvSpPr txBox="1"/>
          <p:nvPr/>
        </p:nvSpPr>
        <p:spPr>
          <a:xfrm>
            <a:off x="411664" y="0"/>
            <a:ext cx="8229600" cy="7379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600"/>
              <a:buFont typeface="Arial"/>
              <a:buNone/>
            </a:pPr>
            <a:r>
              <a:rPr lang="cs-CZ" sz="2600" b="1" dirty="0" smtClean="0">
                <a:solidFill>
                  <a:srgbClr val="0070C0"/>
                </a:solidFill>
                <a:latin typeface="PT Sans"/>
                <a:ea typeface="PT Sans"/>
                <a:cs typeface="PT Sans"/>
                <a:sym typeface="PT Sans"/>
              </a:rPr>
              <a:t>Vedlejší</a:t>
            </a:r>
            <a:r>
              <a:rPr lang="cs-CZ" sz="2600" b="1" i="0" u="none" strike="noStrike" cap="none" dirty="0" smtClean="0">
                <a:solidFill>
                  <a:srgbClr val="0070C0"/>
                </a:solidFill>
                <a:latin typeface="PT Sans"/>
                <a:ea typeface="PT Sans"/>
                <a:cs typeface="PT Sans"/>
                <a:sym typeface="PT Sans"/>
              </a:rPr>
              <a:t> podporované aktivity, 15</a:t>
            </a:r>
            <a:r>
              <a:rPr lang="en-US" sz="2600" b="1" i="0" u="none" strike="noStrike" cap="none" dirty="0" smtClean="0">
                <a:solidFill>
                  <a:srgbClr val="0070C0"/>
                </a:solidFill>
                <a:latin typeface="PT Sans"/>
                <a:ea typeface="PT Sans"/>
                <a:cs typeface="PT Sans"/>
                <a:sym typeface="PT Sans"/>
              </a:rPr>
              <a:t>%</a:t>
            </a:r>
            <a:r>
              <a:rPr lang="cs-CZ" sz="2600" b="1" i="0" u="none" strike="noStrike" cap="none" dirty="0" smtClean="0">
                <a:solidFill>
                  <a:srgbClr val="0070C0"/>
                </a:solidFill>
                <a:latin typeface="PT Sans"/>
                <a:ea typeface="PT Sans"/>
                <a:cs typeface="PT Sans"/>
                <a:sym typeface="PT Sans"/>
              </a:rPr>
              <a:t> CZV</a:t>
            </a:r>
            <a:endParaRPr sz="2600" b="1" i="0" u="none" strike="noStrike" cap="none" dirty="0">
              <a:solidFill>
                <a:srgbClr val="0070C0"/>
              </a:solidFill>
              <a:latin typeface="PT Sans"/>
              <a:ea typeface="PT Sans"/>
              <a:cs typeface="PT Sans"/>
              <a:sym typeface="PT Sans"/>
            </a:endParaRPr>
          </a:p>
        </p:txBody>
      </p:sp>
      <p:sp>
        <p:nvSpPr>
          <p:cNvPr id="188" name="Google Shape;18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13</a:t>
            </a:fld>
            <a:endParaRPr/>
          </a:p>
        </p:txBody>
      </p:sp>
    </p:spTree>
    <p:extLst>
      <p:ext uri="{BB962C8B-B14F-4D97-AF65-F5344CB8AC3E}">
        <p14:creationId xmlns:p14="http://schemas.microsoft.com/office/powerpoint/2010/main" val="1049297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3"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sp>
        <p:nvSpPr>
          <p:cNvPr id="185" name="Google Shape;185;p23"/>
          <p:cNvSpPr txBox="1">
            <a:spLocks noGrp="1"/>
          </p:cNvSpPr>
          <p:nvPr>
            <p:ph type="body" idx="4294967295"/>
          </p:nvPr>
        </p:nvSpPr>
        <p:spPr>
          <a:xfrm>
            <a:off x="307124" y="404142"/>
            <a:ext cx="8568952" cy="6012699"/>
          </a:xfrm>
          <a:prstGeom prst="rect">
            <a:avLst/>
          </a:prstGeom>
          <a:noFill/>
          <a:ln>
            <a:noFill/>
          </a:ln>
        </p:spPr>
        <p:txBody>
          <a:bodyPr spcFirstLastPara="1" wrap="square" lIns="91425" tIns="45700" rIns="91425" bIns="45700" anchor="t" anchorCtr="0">
            <a:noAutofit/>
          </a:bodyPr>
          <a:lstStyle/>
          <a:p>
            <a:pPr marL="742950" lvl="1" indent="-285750" algn="just">
              <a:lnSpc>
                <a:spcPct val="150000"/>
              </a:lnSpc>
              <a:spcBef>
                <a:spcPts val="600"/>
              </a:spcBef>
              <a:buSzPts val="1700"/>
              <a:buFont typeface="Wingdings" panose="05000000000000000000" pitchFamily="2" charset="2"/>
              <a:buChar char="Ø"/>
            </a:pPr>
            <a:r>
              <a:rPr lang="cs-CZ" sz="1700" dirty="0" smtClean="0"/>
              <a:t> </a:t>
            </a:r>
            <a:r>
              <a:rPr lang="cs-CZ" sz="1700" dirty="0"/>
              <a:t>ve vazbě na </a:t>
            </a:r>
            <a:r>
              <a:rPr lang="cs-CZ" sz="1700" b="1" dirty="0"/>
              <a:t>zvýšení nedostatečné kapacity</a:t>
            </a:r>
            <a:r>
              <a:rPr lang="cs-CZ" sz="1700" dirty="0"/>
              <a:t> pro zájmové, neformální nebo celoživotní vzdělávání v </a:t>
            </a:r>
            <a:r>
              <a:rPr lang="cs-CZ" sz="1700" dirty="0" smtClean="0"/>
              <a:t>území,</a:t>
            </a:r>
          </a:p>
          <a:p>
            <a:pPr marL="742950" lvl="1" indent="-285750" algn="just">
              <a:lnSpc>
                <a:spcPct val="150000"/>
              </a:lnSpc>
              <a:spcBef>
                <a:spcPts val="600"/>
              </a:spcBef>
              <a:buSzPts val="1700"/>
              <a:buFont typeface="Wingdings" panose="05000000000000000000" pitchFamily="2" charset="2"/>
              <a:buChar char="Ø"/>
            </a:pPr>
            <a:r>
              <a:rPr lang="cs-CZ" sz="1700" dirty="0"/>
              <a:t>ú</a:t>
            </a:r>
            <a:r>
              <a:rPr lang="cs-CZ" sz="1700" dirty="0" smtClean="0"/>
              <a:t>čelem </a:t>
            </a:r>
            <a:r>
              <a:rPr lang="cs-CZ" sz="1700" dirty="0"/>
              <a:t>podporovaných aktivit je </a:t>
            </a:r>
            <a:r>
              <a:rPr lang="cs-CZ" sz="1700" b="1" dirty="0"/>
              <a:t>zvýšení kvality vzdělávání v klíčových </a:t>
            </a:r>
            <a:r>
              <a:rPr lang="cs-CZ" sz="1700" b="1" dirty="0" smtClean="0"/>
              <a:t>kompetencích </a:t>
            </a:r>
            <a:r>
              <a:rPr lang="cs-CZ" sz="1700" dirty="0"/>
              <a:t>ve vazbě na budoucí uplatnění na trhu </a:t>
            </a:r>
            <a:r>
              <a:rPr lang="cs-CZ" sz="1700" dirty="0" smtClean="0"/>
              <a:t>práce,</a:t>
            </a:r>
            <a:endParaRPr lang="cs-CZ" sz="1700" dirty="0"/>
          </a:p>
          <a:p>
            <a:pPr marL="742950" lvl="1" indent="-285750" algn="just">
              <a:lnSpc>
                <a:spcPct val="150000"/>
              </a:lnSpc>
              <a:spcBef>
                <a:spcPts val="600"/>
              </a:spcBef>
              <a:buSzPts val="1700"/>
              <a:buFont typeface="Wingdings" panose="05000000000000000000" pitchFamily="2" charset="2"/>
              <a:buChar char="Ø"/>
            </a:pPr>
            <a:r>
              <a:rPr lang="cs-CZ" sz="1700" b="1" dirty="0"/>
              <a:t>k</a:t>
            </a:r>
            <a:r>
              <a:rPr lang="cs-CZ" sz="1700" b="1" dirty="0" smtClean="0"/>
              <a:t>líčové </a:t>
            </a:r>
            <a:r>
              <a:rPr lang="cs-CZ" sz="1700" b="1" dirty="0"/>
              <a:t>kompetence IROP pro zájmové a neformální vzdělávání </a:t>
            </a:r>
            <a:r>
              <a:rPr lang="cs-CZ" sz="1700" dirty="0"/>
              <a:t>jsou vázány na </a:t>
            </a:r>
            <a:r>
              <a:rPr lang="cs-CZ" sz="1700" dirty="0" err="1" smtClean="0"/>
              <a:t>vzděláv</a:t>
            </a:r>
            <a:r>
              <a:rPr lang="cs-CZ" sz="1700" dirty="0" smtClean="0"/>
              <a:t>. </a:t>
            </a:r>
            <a:r>
              <a:rPr lang="cs-CZ" sz="1700" dirty="0"/>
              <a:t>oblasti a obory </a:t>
            </a:r>
            <a:r>
              <a:rPr lang="cs-CZ" sz="1700" b="1" dirty="0"/>
              <a:t>Rámcového vzdělávacího programu pro základní vzdělávání (RVP ZV):</a:t>
            </a:r>
          </a:p>
          <a:p>
            <a:pPr marL="742950" lvl="1" indent="-285750" algn="just">
              <a:lnSpc>
                <a:spcPct val="150000"/>
              </a:lnSpc>
              <a:spcBef>
                <a:spcPts val="600"/>
              </a:spcBef>
              <a:buSzPts val="1700"/>
              <a:buFont typeface="Noto Sans Symbols"/>
              <a:buChar char="➢"/>
            </a:pPr>
            <a:r>
              <a:rPr lang="cs-CZ" sz="1700" dirty="0" smtClean="0"/>
              <a:t>Jazyk </a:t>
            </a:r>
            <a:r>
              <a:rPr lang="cs-CZ" sz="1700" dirty="0"/>
              <a:t>a jazyková komunikace </a:t>
            </a:r>
            <a:r>
              <a:rPr lang="cs-CZ" sz="1700" dirty="0" smtClean="0"/>
              <a:t>(cizí </a:t>
            </a:r>
            <a:r>
              <a:rPr lang="cs-CZ" sz="1700" dirty="0"/>
              <a:t>jazyk, </a:t>
            </a:r>
            <a:r>
              <a:rPr lang="cs-CZ" sz="1700" dirty="0" smtClean="0"/>
              <a:t>další </a:t>
            </a:r>
            <a:r>
              <a:rPr lang="cs-CZ" sz="1700" dirty="0"/>
              <a:t>cizí jazyk),</a:t>
            </a:r>
          </a:p>
          <a:p>
            <a:pPr marL="742950" lvl="1" indent="-285750" algn="just">
              <a:lnSpc>
                <a:spcPct val="150000"/>
              </a:lnSpc>
              <a:spcBef>
                <a:spcPts val="600"/>
              </a:spcBef>
              <a:buSzPts val="1700"/>
              <a:buFont typeface="Noto Sans Symbols"/>
              <a:buChar char="➢"/>
            </a:pPr>
            <a:r>
              <a:rPr lang="cs-CZ" sz="1700" dirty="0" smtClean="0"/>
              <a:t>Člověk </a:t>
            </a:r>
            <a:r>
              <a:rPr lang="cs-CZ" sz="1700" dirty="0"/>
              <a:t>a jeho </a:t>
            </a:r>
            <a:r>
              <a:rPr lang="cs-CZ" sz="1700" dirty="0" smtClean="0"/>
              <a:t>svět,</a:t>
            </a:r>
          </a:p>
          <a:p>
            <a:pPr marL="742950" lvl="1" indent="-285750" algn="just">
              <a:lnSpc>
                <a:spcPct val="150000"/>
              </a:lnSpc>
              <a:spcBef>
                <a:spcPts val="600"/>
              </a:spcBef>
              <a:buSzPts val="1700"/>
              <a:buFont typeface="Noto Sans Symbols"/>
              <a:buChar char="➢"/>
            </a:pPr>
            <a:r>
              <a:rPr lang="cs-CZ" sz="1700" dirty="0" smtClean="0"/>
              <a:t>Matematika </a:t>
            </a:r>
            <a:r>
              <a:rPr lang="cs-CZ" sz="1700" dirty="0"/>
              <a:t>a její aplikace,</a:t>
            </a:r>
          </a:p>
          <a:p>
            <a:pPr marL="742950" lvl="1" indent="-285750" algn="just">
              <a:lnSpc>
                <a:spcPct val="150000"/>
              </a:lnSpc>
              <a:spcBef>
                <a:spcPts val="600"/>
              </a:spcBef>
              <a:buSzPts val="1700"/>
              <a:buFont typeface="Noto Sans Symbols"/>
              <a:buChar char="➢"/>
            </a:pPr>
            <a:r>
              <a:rPr lang="cs-CZ" sz="1700" dirty="0" smtClean="0"/>
              <a:t>Člověk </a:t>
            </a:r>
            <a:r>
              <a:rPr lang="cs-CZ" sz="1700" dirty="0"/>
              <a:t>a příroda (Fyzika, Chemie, Přírodopis, Zeměpis),</a:t>
            </a:r>
          </a:p>
          <a:p>
            <a:pPr marL="742950" lvl="1" indent="-285750" algn="just">
              <a:lnSpc>
                <a:spcPct val="150000"/>
              </a:lnSpc>
              <a:spcBef>
                <a:spcPts val="600"/>
              </a:spcBef>
              <a:buSzPts val="1700"/>
              <a:buFont typeface="Noto Sans Symbols"/>
              <a:buChar char="➢"/>
            </a:pPr>
            <a:r>
              <a:rPr lang="cs-CZ" sz="1700" dirty="0" smtClean="0"/>
              <a:t>Člověk </a:t>
            </a:r>
            <a:r>
              <a:rPr lang="cs-CZ" sz="1700" dirty="0"/>
              <a:t>a svět práce,</a:t>
            </a:r>
          </a:p>
          <a:p>
            <a:pPr marL="742950" lvl="1" indent="-285750" algn="just">
              <a:lnSpc>
                <a:spcPct val="150000"/>
              </a:lnSpc>
              <a:spcBef>
                <a:spcPts val="600"/>
              </a:spcBef>
              <a:buSzPts val="1700"/>
              <a:buFont typeface="Noto Sans Symbols"/>
              <a:buChar char="➢"/>
            </a:pPr>
            <a:r>
              <a:rPr lang="cs-CZ" sz="1700" dirty="0" smtClean="0"/>
              <a:t>průřezová </a:t>
            </a:r>
            <a:r>
              <a:rPr lang="cs-CZ" sz="1700" dirty="0"/>
              <a:t>témata RVP </a:t>
            </a:r>
            <a:r>
              <a:rPr lang="cs-CZ" sz="1700" dirty="0" smtClean="0"/>
              <a:t>ZV: Environmentální výchova</a:t>
            </a:r>
          </a:p>
          <a:p>
            <a:pPr marL="342900" lvl="0" indent="-215900">
              <a:spcBef>
                <a:spcPts val="1000"/>
              </a:spcBef>
              <a:buClr>
                <a:schemeClr val="dk2"/>
              </a:buClr>
              <a:buSzPts val="2000"/>
              <a:buNone/>
            </a:pPr>
            <a:r>
              <a:rPr lang="cs-CZ" sz="1400" b="1" dirty="0">
                <a:solidFill>
                  <a:srgbClr val="FF0000"/>
                </a:solidFill>
              </a:rPr>
              <a:t>P</a:t>
            </a:r>
            <a:r>
              <a:rPr lang="cs-CZ" sz="1400" b="1" dirty="0" smtClean="0">
                <a:solidFill>
                  <a:srgbClr val="FF0000"/>
                </a:solidFill>
              </a:rPr>
              <a:t>ráce </a:t>
            </a:r>
            <a:r>
              <a:rPr lang="cs-CZ" sz="1400" b="1" dirty="0">
                <a:solidFill>
                  <a:srgbClr val="FF0000"/>
                </a:solidFill>
              </a:rPr>
              <a:t>s digitálními technologiemi bude podporována pouze ve vazbě na další klíčové </a:t>
            </a:r>
            <a:r>
              <a:rPr lang="cs-CZ" sz="1400" b="1" dirty="0" smtClean="0">
                <a:solidFill>
                  <a:srgbClr val="FF0000"/>
                </a:solidFill>
              </a:rPr>
              <a:t>kompetence (komunikaci      v </a:t>
            </a:r>
            <a:r>
              <a:rPr lang="cs-CZ" sz="1400" b="1" dirty="0">
                <a:solidFill>
                  <a:srgbClr val="FF0000"/>
                </a:solidFill>
              </a:rPr>
              <a:t>cizím jazyce, přírodní vědy, technické a řemeslné obory).</a:t>
            </a:r>
            <a:endParaRPr sz="1400" b="1" dirty="0">
              <a:solidFill>
                <a:srgbClr val="FF0000"/>
              </a:solidFill>
            </a:endParaRPr>
          </a:p>
        </p:txBody>
      </p:sp>
      <p:sp>
        <p:nvSpPr>
          <p:cNvPr id="186" name="Google Shape;186;p23"/>
          <p:cNvSpPr/>
          <p:nvPr/>
        </p:nvSpPr>
        <p:spPr>
          <a:xfrm>
            <a:off x="3924300" y="406400"/>
            <a:ext cx="4968875" cy="808038"/>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800" b="0" i="0" u="none" strike="noStrike" cap="none">
              <a:solidFill>
                <a:srgbClr val="7F7F7F"/>
              </a:solidFill>
              <a:latin typeface="Arial Black"/>
              <a:ea typeface="Arial Black"/>
              <a:cs typeface="Arial Black"/>
              <a:sym typeface="Arial Black"/>
            </a:endParaRPr>
          </a:p>
        </p:txBody>
      </p:sp>
      <p:sp>
        <p:nvSpPr>
          <p:cNvPr id="187" name="Google Shape;187;p23"/>
          <p:cNvSpPr txBox="1"/>
          <p:nvPr/>
        </p:nvSpPr>
        <p:spPr>
          <a:xfrm>
            <a:off x="411664" y="0"/>
            <a:ext cx="8229600" cy="7379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600"/>
              <a:buFont typeface="Arial"/>
              <a:buNone/>
            </a:pPr>
            <a:r>
              <a:rPr lang="cs-CZ" sz="2600" b="1" dirty="0" smtClean="0">
                <a:solidFill>
                  <a:srgbClr val="0070C0"/>
                </a:solidFill>
                <a:latin typeface="PT Sans"/>
                <a:ea typeface="PT Sans"/>
                <a:cs typeface="PT Sans"/>
                <a:sym typeface="PT Sans"/>
              </a:rPr>
              <a:t>Neformální a celoživotní vzdělávání</a:t>
            </a:r>
            <a:endParaRPr sz="2600" b="1" i="0" u="none" strike="noStrike" cap="none" dirty="0">
              <a:solidFill>
                <a:srgbClr val="0070C0"/>
              </a:solidFill>
              <a:latin typeface="PT Sans"/>
              <a:ea typeface="PT Sans"/>
              <a:cs typeface="PT Sans"/>
              <a:sym typeface="PT Sans"/>
            </a:endParaRPr>
          </a:p>
        </p:txBody>
      </p:sp>
      <p:sp>
        <p:nvSpPr>
          <p:cNvPr id="188" name="Google Shape;18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14</a:t>
            </a:fld>
            <a:endParaRPr/>
          </a:p>
        </p:txBody>
      </p:sp>
    </p:spTree>
    <p:extLst>
      <p:ext uri="{BB962C8B-B14F-4D97-AF65-F5344CB8AC3E}">
        <p14:creationId xmlns:p14="http://schemas.microsoft.com/office/powerpoint/2010/main" val="3005675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2800"/>
              <a:buFont typeface="PT Sans"/>
              <a:buNone/>
            </a:pPr>
            <a:r>
              <a:rPr lang="cs-CZ" sz="2800" b="0">
                <a:solidFill>
                  <a:srgbClr val="0070C0"/>
                </a:solidFill>
              </a:rPr>
              <a:t>ZPŮSOBILÉ A NEZPŮSOBILÉ VÝDAJE</a:t>
            </a:r>
            <a:endParaRPr sz="2800" b="0">
              <a:solidFill>
                <a:srgbClr val="0070C0"/>
              </a:solidFill>
            </a:endParaRPr>
          </a:p>
        </p:txBody>
      </p:sp>
      <p:sp>
        <p:nvSpPr>
          <p:cNvPr id="194" name="Google Shape;194;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70C0"/>
              </a:buClr>
              <a:buSzPts val="1850"/>
              <a:buNone/>
            </a:pPr>
            <a:r>
              <a:rPr lang="cs-CZ" sz="1850" dirty="0">
                <a:solidFill>
                  <a:srgbClr val="0070C0"/>
                </a:solidFill>
              </a:rPr>
              <a:t>Způsobilé:</a:t>
            </a:r>
            <a:endParaRPr dirty="0"/>
          </a:p>
          <a:p>
            <a:pPr marL="0" lvl="0" indent="0" algn="l" rtl="0">
              <a:lnSpc>
                <a:spcPct val="90000"/>
              </a:lnSpc>
              <a:spcBef>
                <a:spcPts val="351"/>
              </a:spcBef>
              <a:spcAft>
                <a:spcPts val="0"/>
              </a:spcAft>
              <a:buClr>
                <a:schemeClr val="dk1"/>
              </a:buClr>
              <a:buSzPts val="1757"/>
              <a:buNone/>
            </a:pPr>
            <a:r>
              <a:rPr lang="cs-CZ" sz="1757" dirty="0"/>
              <a:t>Způsobilé výdaje na hlavní a vedlejší aktivity projektu jsou uvedeny ve Specifických </a:t>
            </a:r>
            <a:r>
              <a:rPr lang="cs-CZ" sz="1757" dirty="0" smtClean="0"/>
              <a:t>pravidlech: </a:t>
            </a:r>
            <a:endParaRPr dirty="0"/>
          </a:p>
          <a:p>
            <a:pPr marL="0" lvl="0" indent="0" algn="l" rtl="0">
              <a:lnSpc>
                <a:spcPct val="90000"/>
              </a:lnSpc>
              <a:spcBef>
                <a:spcPts val="351"/>
              </a:spcBef>
              <a:spcAft>
                <a:spcPts val="0"/>
              </a:spcAft>
              <a:buClr>
                <a:schemeClr val="dk1"/>
              </a:buClr>
              <a:buSzPts val="1757"/>
              <a:buNone/>
            </a:pPr>
            <a:r>
              <a:rPr lang="cs-CZ" sz="1757" dirty="0"/>
              <a:t>Stavba, nákup pozemků 10 %, vybavení učeben a výukových prostor, DPH (pro neplátce). </a:t>
            </a:r>
            <a:endParaRPr sz="1757" dirty="0"/>
          </a:p>
          <a:p>
            <a:pPr marL="0" lvl="0" indent="0" algn="l" rtl="0">
              <a:lnSpc>
                <a:spcPct val="90000"/>
              </a:lnSpc>
              <a:spcBef>
                <a:spcPts val="351"/>
              </a:spcBef>
              <a:spcAft>
                <a:spcPts val="0"/>
              </a:spcAft>
              <a:buClr>
                <a:srgbClr val="0070C0"/>
              </a:buClr>
              <a:buSzPts val="1757"/>
              <a:buNone/>
            </a:pPr>
            <a:r>
              <a:rPr lang="cs-CZ" sz="1757" dirty="0">
                <a:solidFill>
                  <a:srgbClr val="0070C0"/>
                </a:solidFill>
              </a:rPr>
              <a:t>Nezpůsobilé:</a:t>
            </a:r>
            <a:endParaRPr dirty="0"/>
          </a:p>
          <a:p>
            <a:pPr marL="342900" lvl="0" indent="-342900" algn="just" rtl="0">
              <a:lnSpc>
                <a:spcPct val="90000"/>
              </a:lnSpc>
              <a:spcBef>
                <a:spcPts val="259"/>
              </a:spcBef>
              <a:spcAft>
                <a:spcPts val="0"/>
              </a:spcAft>
              <a:buClr>
                <a:schemeClr val="dk1"/>
              </a:buClr>
              <a:buSzPts val="1295"/>
              <a:buChar char="•"/>
            </a:pPr>
            <a:r>
              <a:rPr lang="cs-CZ" sz="1600" dirty="0"/>
              <a:t>Příklady nezpůsobilých výdajů (detailní výpis ve Specifických pravidel str. 46-49)</a:t>
            </a:r>
            <a:endParaRPr sz="1600" dirty="0"/>
          </a:p>
          <a:p>
            <a:pPr marL="342900" lvl="0" indent="-342900" algn="just" rtl="0">
              <a:lnSpc>
                <a:spcPct val="90000"/>
              </a:lnSpc>
              <a:spcBef>
                <a:spcPts val="259"/>
              </a:spcBef>
              <a:spcAft>
                <a:spcPts val="0"/>
              </a:spcAft>
              <a:buClr>
                <a:schemeClr val="dk1"/>
              </a:buClr>
              <a:buSzPts val="1295"/>
              <a:buChar char="•"/>
            </a:pPr>
            <a:r>
              <a:rPr lang="cs-CZ" sz="1600" dirty="0"/>
              <a:t>Výdaje zasahující mimo území MAS</a:t>
            </a:r>
            <a:endParaRPr sz="1600" dirty="0"/>
          </a:p>
          <a:p>
            <a:pPr marL="342900" lvl="0" indent="-342900" algn="just" rtl="0">
              <a:lnSpc>
                <a:spcPct val="90000"/>
              </a:lnSpc>
              <a:spcBef>
                <a:spcPts val="259"/>
              </a:spcBef>
              <a:spcAft>
                <a:spcPts val="0"/>
              </a:spcAft>
              <a:buClr>
                <a:schemeClr val="dk1"/>
              </a:buClr>
              <a:buSzPts val="1295"/>
              <a:buChar char="•"/>
            </a:pPr>
            <a:r>
              <a:rPr lang="cs-CZ" sz="1600" dirty="0"/>
              <a:t>Parkoviště, parkovací </a:t>
            </a:r>
            <a:r>
              <a:rPr lang="cs-CZ" sz="1600" dirty="0" smtClean="0"/>
              <a:t>místa mimo pozemku MŠ</a:t>
            </a:r>
            <a:endParaRPr sz="1600" dirty="0"/>
          </a:p>
          <a:p>
            <a:pPr marL="342900" lvl="0" indent="-342900" algn="just" rtl="0">
              <a:lnSpc>
                <a:spcPct val="90000"/>
              </a:lnSpc>
              <a:spcBef>
                <a:spcPts val="259"/>
              </a:spcBef>
              <a:spcAft>
                <a:spcPts val="0"/>
              </a:spcAft>
              <a:buClr>
                <a:schemeClr val="dk1"/>
              </a:buClr>
              <a:buSzPts val="1295"/>
              <a:buChar char="•"/>
            </a:pPr>
            <a:r>
              <a:rPr lang="cs-CZ" sz="1600" dirty="0"/>
              <a:t>Výdaje na podání žádosti o podporu a poradenství s tím spojené</a:t>
            </a:r>
            <a:endParaRPr sz="1600" dirty="0"/>
          </a:p>
          <a:p>
            <a:pPr marL="342900" lvl="0" indent="-342900" algn="just" rtl="0">
              <a:lnSpc>
                <a:spcPct val="90000"/>
              </a:lnSpc>
              <a:spcBef>
                <a:spcPts val="259"/>
              </a:spcBef>
              <a:spcAft>
                <a:spcPts val="0"/>
              </a:spcAft>
              <a:buClr>
                <a:schemeClr val="dk1"/>
              </a:buClr>
              <a:buSzPts val="1295"/>
              <a:buChar char="•"/>
            </a:pPr>
            <a:r>
              <a:rPr lang="cs-CZ" sz="1600" dirty="0"/>
              <a:t>Výdaje bez přímého vztahu k projektu</a:t>
            </a:r>
            <a:endParaRPr sz="1600" dirty="0"/>
          </a:p>
          <a:p>
            <a:pPr marL="342900" lvl="0" indent="-342900" algn="just" rtl="0">
              <a:lnSpc>
                <a:spcPct val="90000"/>
              </a:lnSpc>
              <a:spcBef>
                <a:spcPts val="259"/>
              </a:spcBef>
              <a:spcAft>
                <a:spcPts val="0"/>
              </a:spcAft>
              <a:buClr>
                <a:schemeClr val="dk1"/>
              </a:buClr>
              <a:buSzPts val="1295"/>
              <a:buChar char="•"/>
            </a:pPr>
            <a:r>
              <a:rPr lang="cs-CZ" sz="1600" dirty="0"/>
              <a:t>Výdaje na výstavbu/rekonstrukci venkovních učeben bez vazeb na klíčové kompetenci</a:t>
            </a:r>
            <a:endParaRPr sz="1600" dirty="0"/>
          </a:p>
          <a:p>
            <a:pPr marL="342900" lvl="0" indent="-342900" algn="just" rtl="0">
              <a:lnSpc>
                <a:spcPct val="90000"/>
              </a:lnSpc>
              <a:spcBef>
                <a:spcPts val="259"/>
              </a:spcBef>
              <a:spcAft>
                <a:spcPts val="0"/>
              </a:spcAft>
              <a:buClr>
                <a:schemeClr val="dk1"/>
              </a:buClr>
              <a:buSzPts val="1295"/>
              <a:buChar char="•"/>
            </a:pPr>
            <a:r>
              <a:rPr lang="cs-CZ" sz="1600" dirty="0"/>
              <a:t>Výdaje na výstavbu/rekonstrukci a vybavení stravovacích zázemí, dopravních či víceúčelových hřišť</a:t>
            </a:r>
            <a:endParaRPr sz="1600" dirty="0"/>
          </a:p>
          <a:p>
            <a:pPr marL="342900" lvl="0" indent="-342900" algn="just" rtl="0">
              <a:lnSpc>
                <a:spcPct val="90000"/>
              </a:lnSpc>
              <a:spcBef>
                <a:spcPts val="259"/>
              </a:spcBef>
              <a:spcAft>
                <a:spcPts val="0"/>
              </a:spcAft>
              <a:buClr>
                <a:schemeClr val="dk1"/>
              </a:buClr>
              <a:buSzPts val="1295"/>
              <a:buChar char="•"/>
            </a:pPr>
            <a:r>
              <a:rPr lang="cs-CZ" sz="1600" dirty="0"/>
              <a:t>Výdaje na podání žádosti o podporu a poradenství s tím spojené</a:t>
            </a:r>
            <a:endParaRPr sz="1600" dirty="0"/>
          </a:p>
          <a:p>
            <a:pPr marL="342900" lvl="0" indent="-342900" algn="just" rtl="0">
              <a:lnSpc>
                <a:spcPct val="90000"/>
              </a:lnSpc>
              <a:spcBef>
                <a:spcPts val="259"/>
              </a:spcBef>
              <a:spcAft>
                <a:spcPts val="0"/>
              </a:spcAft>
              <a:buClr>
                <a:schemeClr val="dk1"/>
              </a:buClr>
              <a:buSzPts val="1295"/>
              <a:buChar char="•"/>
            </a:pPr>
            <a:r>
              <a:rPr lang="cs-CZ" sz="1600" dirty="0"/>
              <a:t>DPH pokud má žadatel nárok na odpočet</a:t>
            </a:r>
            <a:endParaRPr sz="1600" dirty="0"/>
          </a:p>
          <a:p>
            <a:pPr marL="342900" lvl="0" indent="-342900" algn="just" rtl="0">
              <a:lnSpc>
                <a:spcPct val="90000"/>
              </a:lnSpc>
              <a:spcBef>
                <a:spcPts val="259"/>
              </a:spcBef>
              <a:spcAft>
                <a:spcPts val="0"/>
              </a:spcAft>
              <a:buClr>
                <a:schemeClr val="dk1"/>
              </a:buClr>
              <a:buSzPts val="1295"/>
              <a:buChar char="•"/>
            </a:pPr>
            <a:r>
              <a:rPr lang="cs-CZ" sz="1600" dirty="0"/>
              <a:t>Úroky z úvěrů, půjček, pojištění, pokuty</a:t>
            </a:r>
            <a:endParaRPr sz="1600" dirty="0"/>
          </a:p>
          <a:p>
            <a:pPr marL="342900" lvl="0" indent="-342900" algn="just" rtl="0">
              <a:lnSpc>
                <a:spcPct val="90000"/>
              </a:lnSpc>
              <a:spcBef>
                <a:spcPts val="259"/>
              </a:spcBef>
              <a:spcAft>
                <a:spcPts val="0"/>
              </a:spcAft>
              <a:buClr>
                <a:schemeClr val="dk1"/>
              </a:buClr>
              <a:buSzPts val="1295"/>
              <a:buChar char="•"/>
            </a:pPr>
            <a:r>
              <a:rPr lang="cs-CZ" sz="1600" dirty="0"/>
              <a:t>Výdaje na vedlejší aktivitu projektu nad 15%</a:t>
            </a:r>
            <a:endParaRPr sz="1600" dirty="0"/>
          </a:p>
          <a:p>
            <a:pPr marL="0" lvl="0" indent="0" algn="l" rtl="0">
              <a:lnSpc>
                <a:spcPct val="90000"/>
              </a:lnSpc>
              <a:spcBef>
                <a:spcPts val="370"/>
              </a:spcBef>
              <a:spcAft>
                <a:spcPts val="0"/>
              </a:spcAft>
              <a:buClr>
                <a:schemeClr val="dk1"/>
              </a:buClr>
              <a:buSzPts val="1850"/>
              <a:buNone/>
            </a:pPr>
            <a:endParaRPr sz="1850" dirty="0">
              <a:solidFill>
                <a:srgbClr val="0070C0"/>
              </a:solidFill>
            </a:endParaRPr>
          </a:p>
        </p:txBody>
      </p:sp>
      <p:sp>
        <p:nvSpPr>
          <p:cNvPr id="195" name="Google Shape;195;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15</a:t>
            </a:fld>
            <a:endParaRPr dirty="0"/>
          </a:p>
        </p:txBody>
      </p:sp>
      <p:pic>
        <p:nvPicPr>
          <p:cNvPr id="196" name="Google Shape;196;p24"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pic>
        <p:nvPicPr>
          <p:cNvPr id="197" name="Google Shape;197;p24"/>
          <p:cNvPicPr preferRelativeResize="0"/>
          <p:nvPr/>
        </p:nvPicPr>
        <p:blipFill rotWithShape="1">
          <a:blip r:embed="rId4">
            <a:alphaModFix/>
          </a:blip>
          <a:srcRect/>
          <a:stretch/>
        </p:blipFill>
        <p:spPr>
          <a:xfrm>
            <a:off x="0" y="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3500"/>
              <a:buFont typeface="PT Sans"/>
              <a:buNone/>
            </a:pPr>
            <a:r>
              <a:rPr lang="cs-CZ">
                <a:solidFill>
                  <a:srgbClr val="0070C0"/>
                </a:solidFill>
              </a:rPr>
              <a:t>INDIKÁTORY</a:t>
            </a:r>
            <a:endParaRPr>
              <a:solidFill>
                <a:srgbClr val="0070C0"/>
              </a:solidFill>
            </a:endParaRPr>
          </a:p>
        </p:txBody>
      </p:sp>
      <p:sp>
        <p:nvSpPr>
          <p:cNvPr id="203" name="Google Shape;203;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dk1"/>
              </a:buClr>
              <a:buSzPts val="2170"/>
              <a:buNone/>
            </a:pPr>
            <a:r>
              <a:rPr lang="cs-CZ" sz="2170" b="1" dirty="0"/>
              <a:t>Indikátor výstupu:</a:t>
            </a:r>
            <a:endParaRPr dirty="0"/>
          </a:p>
          <a:p>
            <a:pPr marL="342900" lvl="0" indent="-342900" algn="just" rtl="0">
              <a:lnSpc>
                <a:spcPct val="80000"/>
              </a:lnSpc>
              <a:spcBef>
                <a:spcPts val="434"/>
              </a:spcBef>
              <a:spcAft>
                <a:spcPts val="0"/>
              </a:spcAft>
              <a:buClr>
                <a:schemeClr val="dk1"/>
              </a:buClr>
              <a:buSzPts val="2170"/>
              <a:buChar char="•"/>
            </a:pPr>
            <a:r>
              <a:rPr lang="cs-CZ" sz="2170" b="1" dirty="0"/>
              <a:t>5 00 01 </a:t>
            </a:r>
            <a:r>
              <a:rPr lang="cs-CZ" sz="2170" dirty="0"/>
              <a:t>– Kapacita podporovaných zařízení péče o děti nebo vzdělávacích zařízení</a:t>
            </a:r>
            <a:endParaRPr dirty="0"/>
          </a:p>
          <a:p>
            <a:pPr marL="342900" lvl="0" indent="-205105" algn="just" rtl="0">
              <a:lnSpc>
                <a:spcPct val="80000"/>
              </a:lnSpc>
              <a:spcBef>
                <a:spcPts val="434"/>
              </a:spcBef>
              <a:spcAft>
                <a:spcPts val="0"/>
              </a:spcAft>
              <a:buClr>
                <a:schemeClr val="dk1"/>
              </a:buClr>
              <a:buSzPts val="2170"/>
              <a:buNone/>
            </a:pPr>
            <a:endParaRPr sz="2170" dirty="0"/>
          </a:p>
          <a:p>
            <a:pPr marL="342900" lvl="0" indent="-342900" algn="just" rtl="0">
              <a:lnSpc>
                <a:spcPct val="80000"/>
              </a:lnSpc>
              <a:spcBef>
                <a:spcPts val="434"/>
              </a:spcBef>
              <a:spcAft>
                <a:spcPts val="0"/>
              </a:spcAft>
              <a:buClr>
                <a:schemeClr val="dk1"/>
              </a:buClr>
              <a:buSzPts val="2170"/>
              <a:buChar char="•"/>
            </a:pPr>
            <a:r>
              <a:rPr lang="cs-CZ" sz="2170" b="1" dirty="0"/>
              <a:t>5 00 00 </a:t>
            </a:r>
            <a:r>
              <a:rPr lang="cs-CZ" sz="2170" dirty="0"/>
              <a:t>– Počet podpořených vzdělávacích zařízení</a:t>
            </a:r>
            <a:endParaRPr dirty="0"/>
          </a:p>
          <a:p>
            <a:pPr marL="0" lvl="0" indent="0" algn="just" rtl="0">
              <a:lnSpc>
                <a:spcPct val="80000"/>
              </a:lnSpc>
              <a:spcBef>
                <a:spcPts val="434"/>
              </a:spcBef>
              <a:spcAft>
                <a:spcPts val="0"/>
              </a:spcAft>
              <a:buClr>
                <a:schemeClr val="dk1"/>
              </a:buClr>
              <a:buSzPts val="2170"/>
              <a:buNone/>
            </a:pPr>
            <a:endParaRPr sz="2170" dirty="0"/>
          </a:p>
          <a:p>
            <a:pPr marL="342900" lvl="0" indent="-342900" algn="l" rtl="0">
              <a:lnSpc>
                <a:spcPct val="80000"/>
              </a:lnSpc>
              <a:spcBef>
                <a:spcPts val="434"/>
              </a:spcBef>
              <a:spcAft>
                <a:spcPts val="0"/>
              </a:spcAft>
              <a:buClr>
                <a:schemeClr val="dk1"/>
              </a:buClr>
              <a:buSzPts val="2170"/>
              <a:buChar char="•"/>
            </a:pPr>
            <a:r>
              <a:rPr lang="cs-CZ" sz="2170" dirty="0"/>
              <a:t>Pozn. u ZŠ není indikátor výsledku, přesto je nutné </a:t>
            </a:r>
            <a:r>
              <a:rPr lang="cs-CZ" sz="2170" dirty="0" err="1"/>
              <a:t>výsl</a:t>
            </a:r>
            <a:r>
              <a:rPr lang="cs-CZ" sz="2170" dirty="0"/>
              <a:t>. popsat v </a:t>
            </a:r>
            <a:r>
              <a:rPr lang="cs-CZ" sz="2170" dirty="0" err="1"/>
              <a:t>ŽoD</a:t>
            </a:r>
            <a:r>
              <a:rPr lang="cs-CZ" sz="2170" dirty="0"/>
              <a:t> a SP. (viz příloha č. 3 Specifických pravidel</a:t>
            </a:r>
            <a:r>
              <a:rPr lang="cs-CZ" sz="2170" dirty="0" smtClean="0"/>
              <a:t>).</a:t>
            </a:r>
          </a:p>
          <a:p>
            <a:pPr marL="342900" lvl="0" indent="-342900" algn="l" rtl="0">
              <a:lnSpc>
                <a:spcPct val="80000"/>
              </a:lnSpc>
              <a:spcBef>
                <a:spcPts val="434"/>
              </a:spcBef>
              <a:spcAft>
                <a:spcPts val="0"/>
              </a:spcAft>
              <a:buClr>
                <a:schemeClr val="dk1"/>
              </a:buClr>
              <a:buSzPts val="2170"/>
              <a:buChar char="•"/>
            </a:pPr>
            <a:endParaRPr lang="cs-CZ" sz="2170" dirty="0"/>
          </a:p>
          <a:p>
            <a:pPr marL="0" lvl="0" indent="0" algn="l" rtl="0">
              <a:lnSpc>
                <a:spcPct val="80000"/>
              </a:lnSpc>
              <a:spcBef>
                <a:spcPts val="434"/>
              </a:spcBef>
              <a:spcAft>
                <a:spcPts val="0"/>
              </a:spcAft>
              <a:buClr>
                <a:schemeClr val="dk1"/>
              </a:buClr>
              <a:buSzPts val="2170"/>
              <a:buNone/>
            </a:pPr>
            <a:r>
              <a:rPr lang="cs-CZ" sz="2170" dirty="0" smtClean="0"/>
              <a:t>U předškolního zařízení:</a:t>
            </a:r>
          </a:p>
          <a:p>
            <a:pPr marL="342900" lvl="0">
              <a:lnSpc>
                <a:spcPct val="80000"/>
              </a:lnSpc>
              <a:spcBef>
                <a:spcPts val="434"/>
              </a:spcBef>
              <a:buSzPts val="2170"/>
            </a:pPr>
            <a:r>
              <a:rPr lang="cs-CZ" sz="2170" b="1" dirty="0"/>
              <a:t>5 01 20 </a:t>
            </a:r>
            <a:r>
              <a:rPr lang="cs-CZ" sz="2170" dirty="0"/>
              <a:t>- Počet osob využívající zařízení péče o děti do 3 let</a:t>
            </a:r>
            <a:endParaRPr sz="2170" dirty="0"/>
          </a:p>
        </p:txBody>
      </p:sp>
      <p:sp>
        <p:nvSpPr>
          <p:cNvPr id="204" name="Google Shape;20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16</a:t>
            </a:fld>
            <a:endParaRPr/>
          </a:p>
        </p:txBody>
      </p:sp>
      <p:pic>
        <p:nvPicPr>
          <p:cNvPr id="205" name="Google Shape;205;p25"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pic>
        <p:nvPicPr>
          <p:cNvPr id="206" name="Google Shape;206;p25"/>
          <p:cNvPicPr preferRelativeResize="0"/>
          <p:nvPr/>
        </p:nvPicPr>
        <p:blipFill rotWithShape="1">
          <a:blip r:embed="rId4">
            <a:alphaModFix/>
          </a:blip>
          <a:srcRect/>
          <a:stretch/>
        </p:blipFill>
        <p:spPr>
          <a:xfrm>
            <a:off x="6531" y="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3500"/>
              <a:buFont typeface="PT Sans"/>
              <a:buNone/>
            </a:pPr>
            <a:r>
              <a:rPr lang="cs-CZ" b="0">
                <a:solidFill>
                  <a:srgbClr val="0070C0"/>
                </a:solidFill>
              </a:rPr>
              <a:t>POVINNÉ PŘÍLOHY</a:t>
            </a:r>
            <a:endParaRPr b="0">
              <a:solidFill>
                <a:srgbClr val="0070C0"/>
              </a:solidFill>
            </a:endParaRPr>
          </a:p>
        </p:txBody>
      </p:sp>
      <p:sp>
        <p:nvSpPr>
          <p:cNvPr id="212" name="Google Shape;212;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17</a:t>
            </a:fld>
            <a:endParaRPr/>
          </a:p>
        </p:txBody>
      </p:sp>
      <p:sp>
        <p:nvSpPr>
          <p:cNvPr id="213" name="Google Shape;213;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1600"/>
              <a:buChar char="•"/>
            </a:pPr>
            <a:r>
              <a:rPr lang="cs-CZ" sz="1600"/>
              <a:t>Plná moc </a:t>
            </a:r>
            <a:endParaRPr/>
          </a:p>
          <a:p>
            <a:pPr marL="342900" lvl="0" indent="-342900" algn="l" rtl="0">
              <a:lnSpc>
                <a:spcPct val="90000"/>
              </a:lnSpc>
              <a:spcBef>
                <a:spcPts val="320"/>
              </a:spcBef>
              <a:spcAft>
                <a:spcPts val="0"/>
              </a:spcAft>
              <a:buClr>
                <a:schemeClr val="dk1"/>
              </a:buClr>
              <a:buSzPts val="1600"/>
              <a:buChar char="•"/>
            </a:pPr>
            <a:r>
              <a:rPr lang="cs-CZ" sz="1600"/>
              <a:t>Zadávací a výběrová řízení </a:t>
            </a:r>
            <a:endParaRPr/>
          </a:p>
          <a:p>
            <a:pPr marL="342900" lvl="0" indent="-342900" algn="l" rtl="0">
              <a:lnSpc>
                <a:spcPct val="90000"/>
              </a:lnSpc>
              <a:spcBef>
                <a:spcPts val="320"/>
              </a:spcBef>
              <a:spcAft>
                <a:spcPts val="0"/>
              </a:spcAft>
              <a:buClr>
                <a:schemeClr val="dk1"/>
              </a:buClr>
              <a:buSzPts val="1600"/>
              <a:buChar char="•"/>
            </a:pPr>
            <a:r>
              <a:rPr lang="cs-CZ" sz="1600"/>
              <a:t>Doklady o právní subjektivitě </a:t>
            </a:r>
            <a:endParaRPr/>
          </a:p>
          <a:p>
            <a:pPr marL="342900" lvl="0" indent="-342900" algn="l" rtl="0">
              <a:lnSpc>
                <a:spcPct val="90000"/>
              </a:lnSpc>
              <a:spcBef>
                <a:spcPts val="320"/>
              </a:spcBef>
              <a:spcAft>
                <a:spcPts val="0"/>
              </a:spcAft>
              <a:buClr>
                <a:schemeClr val="dk1"/>
              </a:buClr>
              <a:buSzPts val="1600"/>
              <a:buChar char="•"/>
            </a:pPr>
            <a:r>
              <a:rPr lang="cs-CZ" sz="1600"/>
              <a:t>Výpis z rejstříku trestů – příloha zrušena </a:t>
            </a:r>
            <a:endParaRPr/>
          </a:p>
          <a:p>
            <a:pPr marL="342900" lvl="0" indent="-342900" algn="l" rtl="0">
              <a:lnSpc>
                <a:spcPct val="90000"/>
              </a:lnSpc>
              <a:spcBef>
                <a:spcPts val="320"/>
              </a:spcBef>
              <a:spcAft>
                <a:spcPts val="0"/>
              </a:spcAft>
              <a:buClr>
                <a:schemeClr val="dk1"/>
              </a:buClr>
              <a:buSzPts val="1600"/>
              <a:buChar char="•"/>
            </a:pPr>
            <a:r>
              <a:rPr lang="cs-CZ" sz="1600"/>
              <a:t>Studie proveditelnosti </a:t>
            </a:r>
            <a:endParaRPr/>
          </a:p>
          <a:p>
            <a:pPr marL="342900" lvl="0" indent="-342900" algn="l" rtl="0">
              <a:lnSpc>
                <a:spcPct val="90000"/>
              </a:lnSpc>
              <a:spcBef>
                <a:spcPts val="320"/>
              </a:spcBef>
              <a:spcAft>
                <a:spcPts val="0"/>
              </a:spcAft>
              <a:buClr>
                <a:schemeClr val="dk1"/>
              </a:buClr>
              <a:buSzPts val="1600"/>
              <a:buChar char="•"/>
            </a:pPr>
            <a:r>
              <a:rPr lang="cs-CZ" sz="1600"/>
              <a:t>Doklad o prokázání právních vztahů k majetku, který je předmětem projektu </a:t>
            </a:r>
            <a:endParaRPr/>
          </a:p>
          <a:p>
            <a:pPr marL="342900" lvl="0" indent="-342900" algn="l" rtl="0">
              <a:lnSpc>
                <a:spcPct val="90000"/>
              </a:lnSpc>
              <a:spcBef>
                <a:spcPts val="320"/>
              </a:spcBef>
              <a:spcAft>
                <a:spcPts val="0"/>
              </a:spcAft>
              <a:buClr>
                <a:schemeClr val="dk1"/>
              </a:buClr>
              <a:buSzPts val="1600"/>
              <a:buChar char="•"/>
            </a:pPr>
            <a:r>
              <a:rPr lang="cs-CZ" sz="1600"/>
              <a:t>Územní rozhodnutí s nabytím právní moci nebo územní souhlas nebo účinná veřejnoprávní smlouva nahrazující územní řízení </a:t>
            </a:r>
            <a:endParaRPr/>
          </a:p>
          <a:p>
            <a:pPr marL="342900" lvl="0" indent="-342900" algn="l" rtl="0">
              <a:lnSpc>
                <a:spcPct val="90000"/>
              </a:lnSpc>
              <a:spcBef>
                <a:spcPts val="320"/>
              </a:spcBef>
              <a:spcAft>
                <a:spcPts val="0"/>
              </a:spcAft>
              <a:buClr>
                <a:schemeClr val="dk1"/>
              </a:buClr>
              <a:buSzPts val="1600"/>
              <a:buChar char="•"/>
            </a:pPr>
            <a:r>
              <a:rPr lang="cs-CZ" sz="1600"/>
              <a:t>Žádost o stavební povolení nebo ohlášení, případně stavební povolení s nabytím právní moci nebo souhlas s provedením ohlášeného stavebního záměru nebo veřejnoprávní smlouva nahrazující stavební povolení </a:t>
            </a:r>
            <a:endParaRPr/>
          </a:p>
          <a:p>
            <a:pPr marL="342900" lvl="0" indent="-342900" algn="l" rtl="0">
              <a:lnSpc>
                <a:spcPct val="90000"/>
              </a:lnSpc>
              <a:spcBef>
                <a:spcPts val="320"/>
              </a:spcBef>
              <a:spcAft>
                <a:spcPts val="0"/>
              </a:spcAft>
              <a:buClr>
                <a:schemeClr val="dk1"/>
              </a:buClr>
              <a:buSzPts val="1600"/>
              <a:buChar char="•"/>
            </a:pPr>
            <a:r>
              <a:rPr lang="cs-CZ" sz="1600"/>
              <a:t>Projektová dokumentace pro vydání stavebního povolení nebo pro ohlášení stavby </a:t>
            </a:r>
            <a:endParaRPr sz="1600"/>
          </a:p>
          <a:p>
            <a:pPr marL="342900" lvl="0" indent="-342900" algn="l" rtl="0">
              <a:lnSpc>
                <a:spcPct val="90000"/>
              </a:lnSpc>
              <a:spcBef>
                <a:spcPts val="320"/>
              </a:spcBef>
              <a:spcAft>
                <a:spcPts val="0"/>
              </a:spcAft>
              <a:buClr>
                <a:schemeClr val="dk1"/>
              </a:buClr>
              <a:buSzPts val="1600"/>
              <a:buChar char="•"/>
            </a:pPr>
            <a:r>
              <a:rPr lang="cs-CZ" sz="1600"/>
              <a:t>Položkový rozpočet stavby </a:t>
            </a:r>
            <a:endParaRPr sz="1600"/>
          </a:p>
          <a:p>
            <a:pPr marL="342900" lvl="0" indent="-342900" algn="l" rtl="0">
              <a:lnSpc>
                <a:spcPct val="90000"/>
              </a:lnSpc>
              <a:spcBef>
                <a:spcPts val="320"/>
              </a:spcBef>
              <a:spcAft>
                <a:spcPts val="0"/>
              </a:spcAft>
              <a:buClr>
                <a:schemeClr val="dk1"/>
              </a:buClr>
              <a:buSzPts val="1600"/>
              <a:buChar char="•"/>
            </a:pPr>
            <a:r>
              <a:rPr lang="cs-CZ" sz="1600"/>
              <a:t>Výpočet čistých jiných peněžních příjmů </a:t>
            </a:r>
            <a:endParaRPr sz="1600"/>
          </a:p>
          <a:p>
            <a:pPr marL="342900" lvl="0" indent="-342900" algn="l" rtl="0">
              <a:lnSpc>
                <a:spcPct val="90000"/>
              </a:lnSpc>
              <a:spcBef>
                <a:spcPts val="320"/>
              </a:spcBef>
              <a:spcAft>
                <a:spcPts val="0"/>
              </a:spcAft>
              <a:buClr>
                <a:schemeClr val="dk1"/>
              </a:buClr>
              <a:buSzPts val="1600"/>
              <a:buChar char="•"/>
            </a:pPr>
            <a:r>
              <a:rPr lang="cs-CZ" sz="1600"/>
              <a:t>Čestné prohlášení o skutečném majiteli (netýká se veřejných subjektů (např. příspěvkových organizací)</a:t>
            </a:r>
            <a:endParaRPr sz="1600"/>
          </a:p>
        </p:txBody>
      </p:sp>
      <p:pic>
        <p:nvPicPr>
          <p:cNvPr id="214" name="Google Shape;214;p26"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pic>
        <p:nvPicPr>
          <p:cNvPr id="215" name="Google Shape;215;p26"/>
          <p:cNvPicPr preferRelativeResize="0"/>
          <p:nvPr/>
        </p:nvPicPr>
        <p:blipFill rotWithShape="1">
          <a:blip r:embed="rId4">
            <a:alphaModFix/>
          </a:blip>
          <a:srcRect/>
          <a:stretch/>
        </p:blipFill>
        <p:spPr>
          <a:xfrm>
            <a:off x="0" y="92076"/>
            <a:ext cx="2327910" cy="6350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7"/>
          <p:cNvSpPr txBox="1">
            <a:spLocks noGrp="1"/>
          </p:cNvSpPr>
          <p:nvPr>
            <p:ph type="title"/>
          </p:nvPr>
        </p:nvSpPr>
        <p:spPr>
          <a:xfrm>
            <a:off x="399011" y="34210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3500"/>
              <a:buFont typeface="PT Sans"/>
              <a:buNone/>
            </a:pPr>
            <a:r>
              <a:rPr lang="cs-CZ" b="0" dirty="0">
                <a:solidFill>
                  <a:srgbClr val="0070C0"/>
                </a:solidFill>
              </a:rPr>
              <a:t>POVINNÉ PŘÍLOHY</a:t>
            </a:r>
            <a:br>
              <a:rPr lang="cs-CZ" b="0" dirty="0">
                <a:solidFill>
                  <a:srgbClr val="0070C0"/>
                </a:solidFill>
              </a:rPr>
            </a:br>
            <a:endParaRPr dirty="0"/>
          </a:p>
        </p:txBody>
      </p:sp>
      <p:sp>
        <p:nvSpPr>
          <p:cNvPr id="221" name="Google Shape;221;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800"/>
              <a:buChar char="•"/>
            </a:pPr>
            <a:r>
              <a:rPr lang="cs-CZ" sz="1800" dirty="0"/>
              <a:t>Výpis z Rejstříku škol a školských zařízení </a:t>
            </a:r>
            <a:endParaRPr lang="cs-CZ" sz="1800" dirty="0" smtClean="0"/>
          </a:p>
          <a:p>
            <a:pPr marL="342900" lvl="0" indent="-342900" algn="l" rtl="0">
              <a:spcBef>
                <a:spcPts val="0"/>
              </a:spcBef>
              <a:spcAft>
                <a:spcPts val="0"/>
              </a:spcAft>
              <a:buClr>
                <a:schemeClr val="dk1"/>
              </a:buClr>
              <a:buSzPts val="1800"/>
              <a:buChar char="•"/>
            </a:pPr>
            <a:endParaRPr lang="cs-CZ" sz="1800" dirty="0" smtClean="0"/>
          </a:p>
          <a:p>
            <a:pPr marL="342900" lvl="0">
              <a:spcBef>
                <a:spcPts val="0"/>
              </a:spcBef>
            </a:pPr>
            <a:r>
              <a:rPr lang="cs-CZ" sz="1800" dirty="0"/>
              <a:t>Stanovisko Krajské hygienické stanice ke </a:t>
            </a:r>
            <a:r>
              <a:rPr lang="cs-CZ" sz="1800" dirty="0" smtClean="0"/>
              <a:t>kapacitě školy (MŠ)</a:t>
            </a:r>
            <a:endParaRPr sz="1800" dirty="0"/>
          </a:p>
          <a:p>
            <a:pPr marL="342900" lvl="0" indent="-228600" algn="l" rtl="0">
              <a:spcBef>
                <a:spcPts val="360"/>
              </a:spcBef>
              <a:spcAft>
                <a:spcPts val="0"/>
              </a:spcAft>
              <a:buClr>
                <a:schemeClr val="dk1"/>
              </a:buClr>
              <a:buSzPts val="1800"/>
              <a:buNone/>
            </a:pPr>
            <a:endParaRPr sz="1800" dirty="0"/>
          </a:p>
          <a:p>
            <a:pPr marL="0" lvl="0" indent="0" algn="l" rtl="0">
              <a:spcBef>
                <a:spcPts val="360"/>
              </a:spcBef>
              <a:spcAft>
                <a:spcPts val="0"/>
              </a:spcAft>
              <a:buClr>
                <a:srgbClr val="0070C0"/>
              </a:buClr>
              <a:buSzPts val="1800"/>
              <a:buNone/>
            </a:pPr>
            <a:r>
              <a:rPr lang="cs-CZ" sz="1800" dirty="0">
                <a:solidFill>
                  <a:srgbClr val="0070C0"/>
                </a:solidFill>
              </a:rPr>
              <a:t> Pro účely věcného hodnocení jsou vyžadovány navíc tyto přílohy, jsou-li dle žadatele relevantní:</a:t>
            </a:r>
            <a:endParaRPr dirty="0"/>
          </a:p>
          <a:p>
            <a:pPr marL="0" lvl="0" indent="0" algn="l" rtl="0">
              <a:spcBef>
                <a:spcPts val="360"/>
              </a:spcBef>
              <a:spcAft>
                <a:spcPts val="0"/>
              </a:spcAft>
              <a:buClr>
                <a:schemeClr val="dk1"/>
              </a:buClr>
              <a:buSzPts val="1800"/>
              <a:buNone/>
            </a:pPr>
            <a:endParaRPr sz="1800" dirty="0">
              <a:solidFill>
                <a:srgbClr val="0070C0"/>
              </a:solidFill>
            </a:endParaRPr>
          </a:p>
          <a:p>
            <a:pPr marL="342900" lvl="0" indent="-342900" algn="l" rtl="0">
              <a:spcBef>
                <a:spcPts val="360"/>
              </a:spcBef>
              <a:spcAft>
                <a:spcPts val="0"/>
              </a:spcAft>
              <a:buClr>
                <a:schemeClr val="dk1"/>
              </a:buClr>
              <a:buSzPts val="1800"/>
              <a:buChar char="•"/>
            </a:pPr>
            <a:r>
              <a:rPr lang="cs-CZ" sz="1800" dirty="0"/>
              <a:t>Partnerská smlouva </a:t>
            </a:r>
            <a:endParaRPr sz="1800" dirty="0"/>
          </a:p>
          <a:p>
            <a:pPr marL="342900" lvl="0" indent="-342900" algn="l" rtl="0">
              <a:spcBef>
                <a:spcPts val="360"/>
              </a:spcBef>
              <a:spcAft>
                <a:spcPts val="0"/>
              </a:spcAft>
              <a:buClr>
                <a:schemeClr val="dk1"/>
              </a:buClr>
              <a:buSzPts val="1800"/>
              <a:buChar char="•"/>
            </a:pPr>
            <a:r>
              <a:rPr lang="cs-CZ" sz="1800" dirty="0"/>
              <a:t>Čestné prohlášení, že realizace projektu nepodléhá stavebnímu řízení (ohlášení), nebo součástí projektu nejsou stavební práce</a:t>
            </a:r>
            <a:endParaRPr sz="1800" dirty="0"/>
          </a:p>
          <a:p>
            <a:pPr marL="342900" lvl="0" indent="-342900" algn="l" rtl="0">
              <a:spcBef>
                <a:spcPts val="380"/>
              </a:spcBef>
              <a:spcAft>
                <a:spcPts val="0"/>
              </a:spcAft>
              <a:buClr>
                <a:schemeClr val="dk1"/>
              </a:buClr>
              <a:buSzPts val="1900"/>
              <a:buChar char="•"/>
            </a:pPr>
            <a:r>
              <a:rPr lang="cs-CZ" sz="1900" dirty="0"/>
              <a:t>Čestné prohlášení, že výstupy projektu budou také k mimoškolním zájmovým aktivitám dětí a mládeže minimálně jeden den v týdnu (min. 1 dny v týdnu po 2 hodinách).</a:t>
            </a:r>
            <a:endParaRPr sz="1900" dirty="0"/>
          </a:p>
          <a:p>
            <a:pPr marL="342900" lvl="0" indent="-228600" algn="l" rtl="0">
              <a:spcBef>
                <a:spcPts val="360"/>
              </a:spcBef>
              <a:spcAft>
                <a:spcPts val="0"/>
              </a:spcAft>
              <a:buClr>
                <a:schemeClr val="dk1"/>
              </a:buClr>
              <a:buSzPts val="1800"/>
              <a:buNone/>
            </a:pPr>
            <a:endParaRPr sz="1800" dirty="0"/>
          </a:p>
        </p:txBody>
      </p:sp>
      <p:sp>
        <p:nvSpPr>
          <p:cNvPr id="222" name="Google Shape;222;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18</a:t>
            </a:fld>
            <a:endParaRPr/>
          </a:p>
        </p:txBody>
      </p:sp>
      <p:pic>
        <p:nvPicPr>
          <p:cNvPr id="223" name="Google Shape;223;p27"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pic>
        <p:nvPicPr>
          <p:cNvPr id="224" name="Google Shape;224;p27"/>
          <p:cNvPicPr preferRelativeResize="0"/>
          <p:nvPr/>
        </p:nvPicPr>
        <p:blipFill rotWithShape="1">
          <a:blip r:embed="rId4">
            <a:alphaModFix/>
          </a:blip>
          <a:srcRect/>
          <a:stretch/>
        </p:blipFill>
        <p:spPr>
          <a:xfrm>
            <a:off x="0" y="11192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3500"/>
              <a:buFont typeface="PT Sans"/>
              <a:buNone/>
            </a:pPr>
            <a:r>
              <a:rPr lang="cs-CZ" b="0">
                <a:solidFill>
                  <a:srgbClr val="0070C0"/>
                </a:solidFill>
              </a:rPr>
              <a:t>UDRŽITELNOST PROJEKTU</a:t>
            </a:r>
            <a:endParaRPr b="0">
              <a:solidFill>
                <a:srgbClr val="0070C0"/>
              </a:solidFill>
            </a:endParaRPr>
          </a:p>
        </p:txBody>
      </p:sp>
      <p:sp>
        <p:nvSpPr>
          <p:cNvPr id="230" name="Google Shape;230;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1520"/>
              <a:buChar char="•"/>
            </a:pPr>
            <a:r>
              <a:rPr lang="cs-CZ" sz="1520"/>
              <a:t>Udržitelnost je stanovena na 5 let od provedení poslední platby příjemci ze strany ŘO </a:t>
            </a:r>
            <a:endParaRPr/>
          </a:p>
          <a:p>
            <a:pPr marL="342900" lvl="0" indent="-342900" algn="l" rtl="0">
              <a:lnSpc>
                <a:spcPct val="80000"/>
              </a:lnSpc>
              <a:spcBef>
                <a:spcPts val="304"/>
              </a:spcBef>
              <a:spcAft>
                <a:spcPts val="0"/>
              </a:spcAft>
              <a:buClr>
                <a:schemeClr val="dk1"/>
              </a:buClr>
              <a:buSzPts val="1520"/>
              <a:buChar char="•"/>
            </a:pPr>
            <a:r>
              <a:rPr lang="cs-CZ" sz="1520"/>
              <a:t>V době udržitelnosti projektu </a:t>
            </a:r>
            <a:r>
              <a:rPr lang="cs-CZ" sz="1520" b="1"/>
              <a:t>musí být veškerý pořízený majetek evidován.</a:t>
            </a:r>
            <a:endParaRPr sz="1520"/>
          </a:p>
          <a:p>
            <a:pPr marL="342900" lvl="0" indent="-342900" algn="l" rtl="0">
              <a:lnSpc>
                <a:spcPct val="80000"/>
              </a:lnSpc>
              <a:spcBef>
                <a:spcPts val="304"/>
              </a:spcBef>
              <a:spcAft>
                <a:spcPts val="0"/>
              </a:spcAft>
              <a:buClr>
                <a:schemeClr val="dk1"/>
              </a:buClr>
              <a:buSzPts val="1520"/>
              <a:buChar char="•"/>
            </a:pPr>
            <a:r>
              <a:rPr lang="cs-CZ" sz="1520"/>
              <a:t>Doporučeno sjednat si pojištění majetku pořízeného z dotace IROP (nezpůsobilý výdaj)</a:t>
            </a:r>
            <a:endParaRPr/>
          </a:p>
          <a:p>
            <a:pPr marL="342900" lvl="0" indent="-342900" algn="l" rtl="0">
              <a:lnSpc>
                <a:spcPct val="80000"/>
              </a:lnSpc>
              <a:spcBef>
                <a:spcPts val="304"/>
              </a:spcBef>
              <a:spcAft>
                <a:spcPts val="0"/>
              </a:spcAft>
              <a:buClr>
                <a:schemeClr val="dk1"/>
              </a:buClr>
              <a:buSzPts val="1520"/>
              <a:buChar char="•"/>
            </a:pPr>
            <a:r>
              <a:rPr lang="cs-CZ" sz="1520" b="1"/>
              <a:t>Musí být dodrženy cílové hodnoty indikátorů</a:t>
            </a:r>
            <a:endParaRPr/>
          </a:p>
          <a:p>
            <a:pPr marL="0" lvl="0" indent="0" algn="l" rtl="0">
              <a:lnSpc>
                <a:spcPct val="80000"/>
              </a:lnSpc>
              <a:spcBef>
                <a:spcPts val="304"/>
              </a:spcBef>
              <a:spcAft>
                <a:spcPts val="0"/>
              </a:spcAft>
              <a:buClr>
                <a:schemeClr val="dk1"/>
              </a:buClr>
              <a:buSzPts val="1520"/>
              <a:buNone/>
            </a:pPr>
            <a:endParaRPr sz="1520"/>
          </a:p>
          <a:p>
            <a:pPr marL="0" lvl="0" indent="0" algn="l" rtl="0">
              <a:lnSpc>
                <a:spcPct val="80000"/>
              </a:lnSpc>
              <a:spcBef>
                <a:spcPts val="304"/>
              </a:spcBef>
              <a:spcAft>
                <a:spcPts val="0"/>
              </a:spcAft>
              <a:buClr>
                <a:schemeClr val="dk1"/>
              </a:buClr>
              <a:buSzPts val="1520"/>
              <a:buNone/>
            </a:pPr>
            <a:r>
              <a:rPr lang="cs-CZ" sz="1520" u="sng"/>
              <a:t>Příjemce podpory v této výzvě je také povinen: </a:t>
            </a:r>
            <a:endParaRPr/>
          </a:p>
          <a:p>
            <a:pPr marL="342900" lvl="0" indent="-342900" algn="l" rtl="0">
              <a:lnSpc>
                <a:spcPct val="80000"/>
              </a:lnSpc>
              <a:spcBef>
                <a:spcPts val="304"/>
              </a:spcBef>
              <a:spcAft>
                <a:spcPts val="0"/>
              </a:spcAft>
              <a:buClr>
                <a:schemeClr val="dk1"/>
              </a:buClr>
              <a:buSzPts val="1520"/>
              <a:buChar char="•"/>
            </a:pPr>
            <a:r>
              <a:rPr lang="cs-CZ" sz="1520"/>
              <a:t>řádně uchovávat veškerou dokumentaci a účetní doklady související s realizací projektu, </a:t>
            </a:r>
            <a:endParaRPr/>
          </a:p>
          <a:p>
            <a:pPr marL="342900" lvl="0" indent="-342900" algn="l" rtl="0">
              <a:lnSpc>
                <a:spcPct val="80000"/>
              </a:lnSpc>
              <a:spcBef>
                <a:spcPts val="304"/>
              </a:spcBef>
              <a:spcAft>
                <a:spcPts val="0"/>
              </a:spcAft>
              <a:buClr>
                <a:schemeClr val="dk1"/>
              </a:buClr>
              <a:buSzPts val="1520"/>
              <a:buChar char="•"/>
            </a:pPr>
            <a:r>
              <a:rPr lang="cs-CZ" sz="1520"/>
              <a:t>veškerý pořízený majetek používat k účelu, ke kterému se zavázal v žádosti o podporu, </a:t>
            </a:r>
            <a:endParaRPr/>
          </a:p>
          <a:p>
            <a:pPr marL="342900" lvl="0" indent="-342900" algn="l" rtl="0">
              <a:lnSpc>
                <a:spcPct val="80000"/>
              </a:lnSpc>
              <a:spcBef>
                <a:spcPts val="304"/>
              </a:spcBef>
              <a:spcAft>
                <a:spcPts val="0"/>
              </a:spcAft>
              <a:buClr>
                <a:schemeClr val="dk1"/>
              </a:buClr>
              <a:buSzPts val="1520"/>
              <a:buChar char="•"/>
            </a:pPr>
            <a:r>
              <a:rPr lang="cs-CZ" sz="1520"/>
              <a:t>zajistit financování výdajů spojených s provozem a údržbou </a:t>
            </a:r>
            <a:endParaRPr/>
          </a:p>
          <a:p>
            <a:pPr marL="342900" lvl="0" indent="-246380" algn="l" rtl="0">
              <a:lnSpc>
                <a:spcPct val="80000"/>
              </a:lnSpc>
              <a:spcBef>
                <a:spcPts val="304"/>
              </a:spcBef>
              <a:spcAft>
                <a:spcPts val="0"/>
              </a:spcAft>
              <a:buClr>
                <a:schemeClr val="dk1"/>
              </a:buClr>
              <a:buSzPts val="1520"/>
              <a:buNone/>
            </a:pPr>
            <a:endParaRPr sz="1520"/>
          </a:p>
          <a:p>
            <a:pPr marL="342900" lvl="0" indent="-342900" algn="l" rtl="0">
              <a:lnSpc>
                <a:spcPct val="80000"/>
              </a:lnSpc>
              <a:spcBef>
                <a:spcPts val="304"/>
              </a:spcBef>
              <a:spcAft>
                <a:spcPts val="0"/>
              </a:spcAft>
              <a:buClr>
                <a:schemeClr val="dk1"/>
              </a:buClr>
              <a:buSzPts val="1520"/>
              <a:buChar char="•"/>
            </a:pPr>
            <a:r>
              <a:rPr lang="cs-CZ" sz="1520" b="1"/>
              <a:t>Informovat MAS o podstatných změnách </a:t>
            </a:r>
            <a:r>
              <a:rPr lang="cs-CZ" sz="1520"/>
              <a:t>v projektu</a:t>
            </a:r>
            <a:endParaRPr/>
          </a:p>
          <a:p>
            <a:pPr marL="342900" lvl="0" indent="-342900" algn="l" rtl="0">
              <a:lnSpc>
                <a:spcPct val="80000"/>
              </a:lnSpc>
              <a:spcBef>
                <a:spcPts val="304"/>
              </a:spcBef>
              <a:spcAft>
                <a:spcPts val="0"/>
              </a:spcAft>
              <a:buClr>
                <a:schemeClr val="dk1"/>
              </a:buClr>
              <a:buSzPts val="1520"/>
              <a:buChar char="•"/>
            </a:pPr>
            <a:r>
              <a:rPr lang="cs-CZ" sz="1520"/>
              <a:t>Každých 12 měsíců od zahájení udržitelnosti </a:t>
            </a:r>
            <a:r>
              <a:rPr lang="cs-CZ" sz="1520" b="1"/>
              <a:t>podávat v MS2014+ Průběžnou ZoU projektu </a:t>
            </a:r>
            <a:endParaRPr sz="1520"/>
          </a:p>
          <a:p>
            <a:pPr marL="342900" lvl="0" indent="-342900" algn="l" rtl="0">
              <a:lnSpc>
                <a:spcPct val="80000"/>
              </a:lnSpc>
              <a:spcBef>
                <a:spcPts val="304"/>
              </a:spcBef>
              <a:spcAft>
                <a:spcPts val="0"/>
              </a:spcAft>
              <a:buClr>
                <a:schemeClr val="dk1"/>
              </a:buClr>
              <a:buSzPts val="1520"/>
              <a:buChar char="•"/>
            </a:pPr>
            <a:r>
              <a:rPr lang="cs-CZ" sz="1520" b="1"/>
              <a:t>Informovat CRR </a:t>
            </a:r>
            <a:r>
              <a:rPr lang="cs-CZ" sz="1520"/>
              <a:t>o všech zahájených externích kontrolách, zasílat návrhy závěrečných zpráv a protokolů, zasílat CRR finální zprávy, plnit nápravná opatření z předcházejících kontrol </a:t>
            </a:r>
            <a:endParaRPr/>
          </a:p>
          <a:p>
            <a:pPr marL="342900" lvl="0" indent="-342900" algn="l" rtl="0">
              <a:lnSpc>
                <a:spcPct val="80000"/>
              </a:lnSpc>
              <a:spcBef>
                <a:spcPts val="304"/>
              </a:spcBef>
              <a:spcAft>
                <a:spcPts val="0"/>
              </a:spcAft>
              <a:buClr>
                <a:schemeClr val="dk1"/>
              </a:buClr>
              <a:buSzPts val="1520"/>
              <a:buChar char="•"/>
            </a:pPr>
            <a:r>
              <a:rPr lang="cs-CZ" sz="1520" b="1"/>
              <a:t>Informovat CRR o všech změnách v projektu </a:t>
            </a:r>
            <a:endParaRPr sz="1520"/>
          </a:p>
          <a:p>
            <a:pPr marL="342900" lvl="0" indent="-246380" algn="just" rtl="0">
              <a:lnSpc>
                <a:spcPct val="80000"/>
              </a:lnSpc>
              <a:spcBef>
                <a:spcPts val="304"/>
              </a:spcBef>
              <a:spcAft>
                <a:spcPts val="0"/>
              </a:spcAft>
              <a:buClr>
                <a:schemeClr val="dk1"/>
              </a:buClr>
              <a:buSzPts val="1520"/>
              <a:buNone/>
            </a:pPr>
            <a:endParaRPr sz="1520" b="1"/>
          </a:p>
          <a:p>
            <a:pPr marL="0" lvl="0" indent="0" algn="l" rtl="0">
              <a:lnSpc>
                <a:spcPct val="80000"/>
              </a:lnSpc>
              <a:spcBef>
                <a:spcPts val="304"/>
              </a:spcBef>
              <a:spcAft>
                <a:spcPts val="0"/>
              </a:spcAft>
              <a:buClr>
                <a:schemeClr val="dk1"/>
              </a:buClr>
              <a:buSzPts val="1520"/>
              <a:buNone/>
            </a:pPr>
            <a:endParaRPr sz="1520"/>
          </a:p>
        </p:txBody>
      </p:sp>
      <p:sp>
        <p:nvSpPr>
          <p:cNvPr id="231" name="Google Shape;231;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19</a:t>
            </a:fld>
            <a:endParaRPr/>
          </a:p>
        </p:txBody>
      </p:sp>
      <p:pic>
        <p:nvPicPr>
          <p:cNvPr id="232" name="Google Shape;232;p28"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pic>
        <p:nvPicPr>
          <p:cNvPr id="233" name="Google Shape;233;p28"/>
          <p:cNvPicPr preferRelativeResize="0"/>
          <p:nvPr/>
        </p:nvPicPr>
        <p:blipFill rotWithShape="1">
          <a:blip r:embed="rId4">
            <a:alphaModFix/>
          </a:blip>
          <a:srcRect/>
          <a:stretch/>
        </p:blipFill>
        <p:spPr>
          <a:xfrm>
            <a:off x="7726" y="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4"/>
          <p:cNvPicPr preferRelativeResize="0"/>
          <p:nvPr/>
        </p:nvPicPr>
        <p:blipFill rotWithShape="1">
          <a:blip r:embed="rId3">
            <a:alphaModFix/>
          </a:blip>
          <a:srcRect/>
          <a:stretch/>
        </p:blipFill>
        <p:spPr>
          <a:xfrm>
            <a:off x="27476" y="0"/>
            <a:ext cx="9144000" cy="6858000"/>
          </a:xfrm>
          <a:prstGeom prst="rect">
            <a:avLst/>
          </a:prstGeom>
          <a:noFill/>
          <a:ln>
            <a:noFill/>
          </a:ln>
        </p:spPr>
      </p:pic>
      <p:sp>
        <p:nvSpPr>
          <p:cNvPr id="97" name="Google Shape;97;p14"/>
          <p:cNvSpPr txBox="1">
            <a:spLocks noGrp="1"/>
          </p:cNvSpPr>
          <p:nvPr>
            <p:ph type="title"/>
          </p:nvPr>
        </p:nvSpPr>
        <p:spPr>
          <a:xfrm>
            <a:off x="457200" y="274638"/>
            <a:ext cx="8229600" cy="94777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500"/>
              <a:buFont typeface="PT Sans"/>
              <a:buNone/>
            </a:pPr>
            <a:r>
              <a:rPr lang="cs-CZ"/>
              <a:t>PROGRAM SEMINÁŘE </a:t>
            </a:r>
            <a:endParaRPr/>
          </a:p>
        </p:txBody>
      </p:sp>
      <p:sp>
        <p:nvSpPr>
          <p:cNvPr id="98" name="Google Shape;98;p14"/>
          <p:cNvSpPr txBox="1">
            <a:spLocks noGrp="1"/>
          </p:cNvSpPr>
          <p:nvPr>
            <p:ph type="body" idx="1"/>
          </p:nvPr>
        </p:nvSpPr>
        <p:spPr>
          <a:xfrm>
            <a:off x="27476" y="1309036"/>
            <a:ext cx="9144000" cy="4817128"/>
          </a:xfrm>
          <a:prstGeom prst="rect">
            <a:avLst/>
          </a:prstGeom>
          <a:noFill/>
          <a:ln>
            <a:noFill/>
          </a:ln>
        </p:spPr>
        <p:txBody>
          <a:bodyPr spcFirstLastPara="1" wrap="square" lIns="91425" tIns="45700" rIns="91425" bIns="45700" anchor="t" anchorCtr="0">
            <a:noAutofit/>
          </a:bodyPr>
          <a:lstStyle/>
          <a:p>
            <a:pPr marL="400050" lvl="1" indent="0" algn="l" rtl="0">
              <a:spcBef>
                <a:spcPts val="0"/>
              </a:spcBef>
              <a:spcAft>
                <a:spcPts val="0"/>
              </a:spcAft>
              <a:buClr>
                <a:schemeClr val="dk1"/>
              </a:buClr>
              <a:buSzPts val="2000"/>
              <a:buNone/>
            </a:pPr>
            <a:r>
              <a:rPr lang="cs-CZ" sz="2000" b="1"/>
              <a:t>	</a:t>
            </a:r>
            <a:endParaRPr sz="2200" b="1"/>
          </a:p>
        </p:txBody>
      </p:sp>
      <p:sp>
        <p:nvSpPr>
          <p:cNvPr id="99" name="Google Shape;9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2</a:t>
            </a:fld>
            <a:endParaRPr/>
          </a:p>
        </p:txBody>
      </p:sp>
      <p:pic>
        <p:nvPicPr>
          <p:cNvPr id="100" name="Google Shape;100;p14" descr="\\nt1\O\Loga 2014_2020\IROP\Logolinky\RGB\JPG\IROP_CZ_RO_B_C RGB_malý.jpg"/>
          <p:cNvPicPr preferRelativeResize="0"/>
          <p:nvPr/>
        </p:nvPicPr>
        <p:blipFill rotWithShape="1">
          <a:blip r:embed="rId4">
            <a:alphaModFix/>
          </a:blip>
          <a:srcRect/>
          <a:stretch/>
        </p:blipFill>
        <p:spPr>
          <a:xfrm>
            <a:off x="379596" y="5936431"/>
            <a:ext cx="4199492" cy="691424"/>
          </a:xfrm>
          <a:prstGeom prst="rect">
            <a:avLst/>
          </a:prstGeom>
          <a:noFill/>
          <a:ln>
            <a:noFill/>
          </a:ln>
        </p:spPr>
      </p:pic>
      <p:graphicFrame>
        <p:nvGraphicFramePr>
          <p:cNvPr id="101" name="Google Shape;101;p14"/>
          <p:cNvGraphicFramePr/>
          <p:nvPr>
            <p:extLst>
              <p:ext uri="{D42A27DB-BD31-4B8C-83A1-F6EECF244321}">
                <p14:modId xmlns:p14="http://schemas.microsoft.com/office/powerpoint/2010/main" val="3313292181"/>
              </p:ext>
            </p:extLst>
          </p:nvPr>
        </p:nvGraphicFramePr>
        <p:xfrm>
          <a:off x="809307" y="2415540"/>
          <a:ext cx="7321225" cy="3371205"/>
        </p:xfrm>
        <a:graphic>
          <a:graphicData uri="http://schemas.openxmlformats.org/drawingml/2006/table">
            <a:tbl>
              <a:tblPr>
                <a:noFill/>
                <a:tableStyleId>{146A55E7-541D-4F39-B884-C9406A0F855E}</a:tableStyleId>
              </a:tblPr>
              <a:tblGrid>
                <a:gridCol w="7321225"/>
              </a:tblGrid>
              <a:tr h="248275">
                <a:tc>
                  <a:txBody>
                    <a:bodyPr/>
                    <a:lstStyle/>
                    <a:p>
                      <a:pPr marL="0" marR="0" lvl="0" indent="0" algn="l" rtl="0">
                        <a:spcBef>
                          <a:spcPts val="0"/>
                        </a:spcBef>
                        <a:spcAft>
                          <a:spcPts val="0"/>
                        </a:spcAft>
                        <a:buNone/>
                      </a:pPr>
                      <a:endParaRPr sz="2200" u="none" strike="noStrike" cap="none" dirty="0">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035925">
                <a:tc>
                  <a:txBody>
                    <a:bodyPr/>
                    <a:lstStyle/>
                    <a:p>
                      <a:pPr marL="0" marR="0" lvl="0" indent="0" algn="l" rtl="0">
                        <a:spcBef>
                          <a:spcPts val="0"/>
                        </a:spcBef>
                        <a:spcAft>
                          <a:spcPts val="0"/>
                        </a:spcAft>
                        <a:buNone/>
                      </a:pPr>
                      <a:r>
                        <a:rPr lang="cs-CZ" sz="2200" u="none" strike="noStrike" cap="none" dirty="0">
                          <a:latin typeface="Arial"/>
                          <a:ea typeface="Arial"/>
                          <a:cs typeface="Arial"/>
                          <a:sym typeface="Arial"/>
                        </a:rPr>
                        <a:t>1. Zahájení semináře – seznámení s výzvou</a:t>
                      </a:r>
                      <a:endParaRPr sz="2200" u="none" strike="noStrike" cap="none" dirty="0">
                        <a:latin typeface="Arial"/>
                        <a:ea typeface="Arial"/>
                        <a:cs typeface="Arial"/>
                        <a:sym typeface="Arial"/>
                      </a:endParaRPr>
                    </a:p>
                    <a:p>
                      <a:pPr marL="0" marR="0" lvl="0" indent="0" algn="l" rtl="0">
                        <a:spcBef>
                          <a:spcPts val="0"/>
                        </a:spcBef>
                        <a:spcAft>
                          <a:spcPts val="0"/>
                        </a:spcAft>
                        <a:buNone/>
                      </a:pPr>
                      <a:r>
                        <a:rPr lang="cs-CZ" sz="2200" u="none" strike="noStrike" cap="none" dirty="0">
                          <a:latin typeface="Arial"/>
                          <a:ea typeface="Arial"/>
                          <a:cs typeface="Arial"/>
                          <a:sym typeface="Arial"/>
                        </a:rPr>
                        <a:t>2. Podmínky výzvy</a:t>
                      </a:r>
                      <a:endParaRPr dirty="0"/>
                    </a:p>
                    <a:p>
                      <a:pPr marL="0" marR="0" lvl="0" indent="0" algn="l" rtl="0">
                        <a:spcBef>
                          <a:spcPts val="0"/>
                        </a:spcBef>
                        <a:spcAft>
                          <a:spcPts val="0"/>
                        </a:spcAft>
                        <a:buNone/>
                      </a:pPr>
                      <a:r>
                        <a:rPr lang="cs-CZ" sz="2200" u="none" strike="noStrike" cap="none" dirty="0">
                          <a:latin typeface="Arial"/>
                          <a:ea typeface="Arial"/>
                          <a:cs typeface="Arial"/>
                          <a:sym typeface="Arial"/>
                        </a:rPr>
                        <a:t>3. Kritéria pro hodnocení projektů</a:t>
                      </a:r>
                      <a:endParaRPr sz="2200" u="none" strike="noStrike" cap="none" dirty="0">
                        <a:latin typeface="Arial"/>
                        <a:ea typeface="Arial"/>
                        <a:cs typeface="Arial"/>
                        <a:sym typeface="Arial"/>
                      </a:endParaRPr>
                    </a:p>
                    <a:p>
                      <a:pPr marL="0" marR="0" lvl="0" indent="0" algn="l" rtl="0">
                        <a:spcBef>
                          <a:spcPts val="0"/>
                        </a:spcBef>
                        <a:spcAft>
                          <a:spcPts val="0"/>
                        </a:spcAft>
                        <a:buNone/>
                      </a:pPr>
                      <a:r>
                        <a:rPr lang="cs-CZ" sz="2200" u="none" strike="noStrike" cap="none" dirty="0">
                          <a:latin typeface="Arial"/>
                          <a:ea typeface="Arial"/>
                          <a:cs typeface="Arial"/>
                          <a:sym typeface="Arial"/>
                        </a:rPr>
                        <a:t>4. Základní informace k ISKP 2014+</a:t>
                      </a:r>
                      <a:endParaRPr dirty="0"/>
                    </a:p>
                    <a:p>
                      <a:pPr marL="0" marR="0" lvl="0" indent="0" algn="l" rtl="0">
                        <a:spcBef>
                          <a:spcPts val="0"/>
                        </a:spcBef>
                        <a:spcAft>
                          <a:spcPts val="0"/>
                        </a:spcAft>
                        <a:buNone/>
                      </a:pPr>
                      <a:r>
                        <a:rPr lang="cs-CZ" sz="2200" u="none" strike="noStrike" cap="none" dirty="0">
                          <a:latin typeface="Arial"/>
                          <a:ea typeface="Arial"/>
                          <a:cs typeface="Arial"/>
                          <a:sym typeface="Arial"/>
                        </a:rPr>
                        <a:t>5. Dotazy a </a:t>
                      </a:r>
                      <a:r>
                        <a:rPr lang="cs-CZ" sz="2200" u="none" strike="noStrike" cap="none" dirty="0" smtClean="0">
                          <a:latin typeface="Arial"/>
                          <a:ea typeface="Arial"/>
                          <a:cs typeface="Arial"/>
                          <a:sym typeface="Arial"/>
                        </a:rPr>
                        <a:t>diskuze</a:t>
                      </a:r>
                    </a:p>
                    <a:p>
                      <a:pPr marL="0" marR="0" lvl="0" indent="0" algn="l" rtl="0">
                        <a:spcBef>
                          <a:spcPts val="0"/>
                        </a:spcBef>
                        <a:spcAft>
                          <a:spcPts val="0"/>
                        </a:spcAft>
                        <a:buNone/>
                      </a:pPr>
                      <a:r>
                        <a:rPr lang="cs-CZ" sz="2200" u="none" strike="noStrike" cap="none" dirty="0" smtClean="0">
                          <a:latin typeface="Arial"/>
                          <a:cs typeface="Arial"/>
                          <a:sym typeface="Arial"/>
                        </a:rPr>
                        <a:t>6. Osobní konzultace</a:t>
                      </a:r>
                      <a:r>
                        <a:rPr lang="cs-CZ" sz="2200" u="none" strike="noStrike" cap="none" baseline="0" dirty="0" smtClean="0">
                          <a:latin typeface="Arial"/>
                          <a:cs typeface="Arial"/>
                          <a:sym typeface="Arial"/>
                        </a:rPr>
                        <a:t> nad projektovými záměry</a:t>
                      </a:r>
                      <a:endParaRPr dirty="0"/>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pic>
        <p:nvPicPr>
          <p:cNvPr id="102" name="Google Shape;102;p14" descr="\\nt1\O\Loga 2014_2020\IROP\Logolinky\RGB\JPG\IROP_CZ_RO_B_C RGB_malý.jpg"/>
          <p:cNvPicPr preferRelativeResize="0"/>
          <p:nvPr/>
        </p:nvPicPr>
        <p:blipFill rotWithShape="1">
          <a:blip r:embed="rId4">
            <a:alphaModFix/>
          </a:blip>
          <a:srcRect/>
          <a:stretch/>
        </p:blipFill>
        <p:spPr>
          <a:xfrm>
            <a:off x="372508" y="5950157"/>
            <a:ext cx="4199492" cy="691424"/>
          </a:xfrm>
          <a:prstGeom prst="rect">
            <a:avLst/>
          </a:prstGeom>
          <a:noFill/>
          <a:ln>
            <a:noFill/>
          </a:ln>
        </p:spPr>
      </p:pic>
      <p:pic>
        <p:nvPicPr>
          <p:cNvPr id="103" name="Google Shape;103;p14"/>
          <p:cNvPicPr preferRelativeResize="0"/>
          <p:nvPr/>
        </p:nvPicPr>
        <p:blipFill rotWithShape="1">
          <a:blip r:embed="rId5">
            <a:alphaModFix/>
          </a:blip>
          <a:srcRect/>
          <a:stretch/>
        </p:blipFill>
        <p:spPr>
          <a:xfrm>
            <a:off x="280675" y="73294"/>
            <a:ext cx="1885877" cy="513432"/>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3500"/>
              <a:buFont typeface="PT Sans"/>
              <a:buNone/>
            </a:pPr>
            <a:r>
              <a:rPr lang="cs-CZ" b="0">
                <a:solidFill>
                  <a:srgbClr val="0070C0"/>
                </a:solidFill>
              </a:rPr>
              <a:t>PUBLICITA PROJEKTU</a:t>
            </a:r>
            <a:endParaRPr b="0">
              <a:solidFill>
                <a:srgbClr val="0070C0"/>
              </a:solidFill>
            </a:endParaRPr>
          </a:p>
        </p:txBody>
      </p:sp>
      <p:sp>
        <p:nvSpPr>
          <p:cNvPr id="239" name="Google Shape;239;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cs-CZ" sz="2000" b="1" dirty="0"/>
              <a:t>Kapitola 13 OP</a:t>
            </a:r>
            <a:endParaRPr dirty="0"/>
          </a:p>
          <a:p>
            <a:pPr marL="342900" lvl="0" indent="-342900" algn="l" rtl="0">
              <a:spcBef>
                <a:spcPts val="400"/>
              </a:spcBef>
              <a:spcAft>
                <a:spcPts val="0"/>
              </a:spcAft>
              <a:buClr>
                <a:schemeClr val="dk1"/>
              </a:buClr>
              <a:buSzPts val="2000"/>
              <a:buChar char="•"/>
            </a:pPr>
            <a:r>
              <a:rPr lang="cs-CZ" sz="2000" b="1" dirty="0"/>
              <a:t>Po celou dobu realizace projektu</a:t>
            </a:r>
            <a:endParaRPr sz="2000" dirty="0"/>
          </a:p>
          <a:p>
            <a:pPr marL="342900" lvl="0" indent="-342900" algn="l" rtl="0">
              <a:spcBef>
                <a:spcPts val="400"/>
              </a:spcBef>
              <a:spcAft>
                <a:spcPts val="0"/>
              </a:spcAft>
              <a:buClr>
                <a:schemeClr val="dk1"/>
              </a:buClr>
              <a:buSzPts val="2000"/>
              <a:buChar char="•"/>
            </a:pPr>
            <a:r>
              <a:rPr lang="cs-CZ" sz="2000" dirty="0"/>
              <a:t>Informuje o ní v 1. </a:t>
            </a:r>
            <a:r>
              <a:rPr lang="cs-CZ" sz="2000" dirty="0" err="1"/>
              <a:t>ZoR</a:t>
            </a:r>
            <a:endParaRPr sz="2000" dirty="0"/>
          </a:p>
          <a:p>
            <a:pPr marL="342900" lvl="0" indent="-342900" algn="l" rtl="0">
              <a:spcBef>
                <a:spcPts val="400"/>
              </a:spcBef>
              <a:spcAft>
                <a:spcPts val="0"/>
              </a:spcAft>
              <a:buClr>
                <a:schemeClr val="dk1"/>
              </a:buClr>
              <a:buSzPts val="2000"/>
              <a:buChar char="•"/>
            </a:pPr>
            <a:r>
              <a:rPr lang="cs-CZ" sz="2000" b="1" dirty="0"/>
              <a:t>Povinné nástroje:</a:t>
            </a:r>
            <a:endParaRPr sz="2000" dirty="0"/>
          </a:p>
          <a:p>
            <a:pPr marL="342900" lvl="0" indent="-342900" algn="l" rtl="0">
              <a:spcBef>
                <a:spcPts val="400"/>
              </a:spcBef>
              <a:spcAft>
                <a:spcPts val="0"/>
              </a:spcAft>
              <a:buClr>
                <a:schemeClr val="dk1"/>
              </a:buClr>
              <a:buSzPts val="2000"/>
              <a:buChar char="•"/>
            </a:pPr>
            <a:r>
              <a:rPr lang="cs-CZ" sz="2000" dirty="0"/>
              <a:t>Webové stránky příjemce (pokud má) - nemusí být </a:t>
            </a:r>
            <a:r>
              <a:rPr lang="cs-CZ" sz="2000" dirty="0" err="1"/>
              <a:t>homepage</a:t>
            </a:r>
            <a:r>
              <a:rPr lang="cs-CZ" sz="2000" dirty="0"/>
              <a:t> - popis, cíle, výsledky + loga EU a MMR</a:t>
            </a:r>
            <a:endParaRPr dirty="0"/>
          </a:p>
          <a:p>
            <a:pPr marL="342900" lvl="0" indent="-342900" algn="l" rtl="0">
              <a:spcBef>
                <a:spcPts val="400"/>
              </a:spcBef>
              <a:spcAft>
                <a:spcPts val="0"/>
              </a:spcAft>
              <a:buClr>
                <a:schemeClr val="dk1"/>
              </a:buClr>
              <a:buSzPts val="2000"/>
              <a:buChar char="•"/>
            </a:pPr>
            <a:r>
              <a:rPr lang="cs-CZ" sz="2000" dirty="0"/>
              <a:t>Plakát o min. velikosti A3 – v místě/místech realizace projektu na viditelném místě, pokud nelze, tak sídlo příjemce </a:t>
            </a:r>
            <a:endParaRPr dirty="0"/>
          </a:p>
          <a:p>
            <a:pPr marL="342900" lvl="0" indent="-342900" algn="l" rtl="0">
              <a:spcBef>
                <a:spcPts val="400"/>
              </a:spcBef>
              <a:spcAft>
                <a:spcPts val="0"/>
              </a:spcAft>
              <a:buClr>
                <a:schemeClr val="dk1"/>
              </a:buClr>
              <a:buSzPts val="2000"/>
              <a:buChar char="•"/>
            </a:pPr>
            <a:r>
              <a:rPr lang="cs-CZ" sz="2000" dirty="0"/>
              <a:t>Generátor: </a:t>
            </a:r>
            <a:r>
              <a:rPr lang="cs-CZ" sz="2000" u="sng" dirty="0">
                <a:solidFill>
                  <a:schemeClr val="hlink"/>
                </a:solidFill>
                <a:hlinkClick r:id="rId3"/>
              </a:rPr>
              <a:t>https://</a:t>
            </a:r>
            <a:r>
              <a:rPr lang="cs-CZ" sz="2000" u="sng" dirty="0" smtClean="0">
                <a:solidFill>
                  <a:schemeClr val="hlink"/>
                </a:solidFill>
                <a:hlinkClick r:id="rId3"/>
              </a:rPr>
              <a:t>publicita.dotaceeu.cz/gen/krok1</a:t>
            </a:r>
            <a:endParaRPr lang="cs-CZ" sz="2000" u="sng" dirty="0" smtClean="0">
              <a:solidFill>
                <a:schemeClr val="hlink"/>
              </a:solidFill>
            </a:endParaRPr>
          </a:p>
          <a:p>
            <a:pPr marL="342900" lvl="0" indent="-342900" algn="l" rtl="0">
              <a:spcBef>
                <a:spcPts val="400"/>
              </a:spcBef>
              <a:spcAft>
                <a:spcPts val="0"/>
              </a:spcAft>
              <a:buClr>
                <a:schemeClr val="dk1"/>
              </a:buClr>
              <a:buSzPts val="2000"/>
              <a:buChar char="•"/>
            </a:pPr>
            <a:endParaRPr lang="cs-CZ" sz="2000" dirty="0"/>
          </a:p>
          <a:p>
            <a:pPr marL="342900" lvl="0" indent="-342900" algn="l" rtl="0">
              <a:spcBef>
                <a:spcPts val="400"/>
              </a:spcBef>
              <a:spcAft>
                <a:spcPts val="0"/>
              </a:spcAft>
              <a:buClr>
                <a:schemeClr val="dk1"/>
              </a:buClr>
              <a:buSzPts val="2000"/>
              <a:buChar char="•"/>
            </a:pPr>
            <a:r>
              <a:rPr lang="cs-CZ" sz="2000" dirty="0" smtClean="0"/>
              <a:t>způsobilý vedlejší výdaje projektu </a:t>
            </a:r>
            <a:endParaRPr sz="2000" dirty="0"/>
          </a:p>
          <a:p>
            <a:pPr marL="342900" lvl="0" indent="-139700" algn="l" rtl="0">
              <a:spcBef>
                <a:spcPts val="640"/>
              </a:spcBef>
              <a:spcAft>
                <a:spcPts val="0"/>
              </a:spcAft>
              <a:buClr>
                <a:schemeClr val="dk1"/>
              </a:buClr>
              <a:buSzPts val="3200"/>
              <a:buNone/>
            </a:pPr>
            <a:endParaRPr dirty="0"/>
          </a:p>
        </p:txBody>
      </p:sp>
      <p:sp>
        <p:nvSpPr>
          <p:cNvPr id="240" name="Google Shape;24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20</a:t>
            </a:fld>
            <a:endParaRPr/>
          </a:p>
        </p:txBody>
      </p:sp>
      <p:pic>
        <p:nvPicPr>
          <p:cNvPr id="241" name="Google Shape;241;p29" descr="\\nt1\O\Loga 2014_2020\IROP\Logolinky\RGB\JPG\IROP_CZ_RO_B_C RGB_malý.jpg"/>
          <p:cNvPicPr preferRelativeResize="0"/>
          <p:nvPr/>
        </p:nvPicPr>
        <p:blipFill rotWithShape="1">
          <a:blip r:embed="rId4">
            <a:alphaModFix/>
          </a:blip>
          <a:srcRect/>
          <a:stretch/>
        </p:blipFill>
        <p:spPr>
          <a:xfrm>
            <a:off x="6531" y="6172856"/>
            <a:ext cx="4199492" cy="691424"/>
          </a:xfrm>
          <a:prstGeom prst="rect">
            <a:avLst/>
          </a:prstGeom>
          <a:noFill/>
          <a:ln>
            <a:noFill/>
          </a:ln>
        </p:spPr>
      </p:pic>
      <p:pic>
        <p:nvPicPr>
          <p:cNvPr id="242" name="Google Shape;242;p29"/>
          <p:cNvPicPr preferRelativeResize="0"/>
          <p:nvPr/>
        </p:nvPicPr>
        <p:blipFill rotWithShape="1">
          <a:blip r:embed="rId5">
            <a:alphaModFix/>
          </a:blip>
          <a:srcRect/>
          <a:stretch/>
        </p:blipFill>
        <p:spPr>
          <a:xfrm>
            <a:off x="0" y="44451"/>
            <a:ext cx="2327910" cy="63500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3500"/>
              <a:buFont typeface="PT Sans"/>
              <a:buNone/>
            </a:pPr>
            <a:r>
              <a:rPr lang="cs-CZ">
                <a:solidFill>
                  <a:srgbClr val="0070C0"/>
                </a:solidFill>
              </a:rPr>
              <a:t>DOKUMENTACE K VÝZVĚ</a:t>
            </a:r>
            <a:endParaRPr>
              <a:solidFill>
                <a:srgbClr val="0070C0"/>
              </a:solidFill>
            </a:endParaRPr>
          </a:p>
        </p:txBody>
      </p:sp>
      <p:sp>
        <p:nvSpPr>
          <p:cNvPr id="248" name="Google Shape;248;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chemeClr val="dk1"/>
              </a:buClr>
              <a:buSzPts val="2720"/>
              <a:buChar char="•"/>
            </a:pPr>
            <a:r>
              <a:rPr lang="cs-CZ" sz="2720" dirty="0"/>
              <a:t>Výzva č. 68/2018 IROP</a:t>
            </a:r>
            <a:endParaRPr dirty="0"/>
          </a:p>
          <a:p>
            <a:pPr marL="342900" lvl="0" indent="-342900" algn="just" rtl="0">
              <a:lnSpc>
                <a:spcPct val="90000"/>
              </a:lnSpc>
              <a:spcBef>
                <a:spcPts val="544"/>
              </a:spcBef>
              <a:spcAft>
                <a:spcPts val="0"/>
              </a:spcAft>
              <a:buClr>
                <a:schemeClr val="dk1"/>
              </a:buClr>
              <a:buSzPts val="2720"/>
              <a:buChar char="•"/>
            </a:pPr>
            <a:r>
              <a:rPr lang="cs-CZ" sz="2720" dirty="0"/>
              <a:t>Výzva MAS</a:t>
            </a:r>
            <a:endParaRPr sz="2720" dirty="0"/>
          </a:p>
          <a:p>
            <a:pPr marL="342900" lvl="0" indent="-342900" algn="l" rtl="0">
              <a:lnSpc>
                <a:spcPct val="90000"/>
              </a:lnSpc>
              <a:spcBef>
                <a:spcPts val="544"/>
              </a:spcBef>
              <a:spcAft>
                <a:spcPts val="0"/>
              </a:spcAft>
              <a:buClr>
                <a:schemeClr val="dk1"/>
              </a:buClr>
              <a:buSzPts val="2720"/>
              <a:buChar char="•"/>
            </a:pPr>
            <a:r>
              <a:rPr lang="cs-CZ" sz="2720" dirty="0"/>
              <a:t>Interní postupy MAS </a:t>
            </a:r>
            <a:endParaRPr dirty="0"/>
          </a:p>
          <a:p>
            <a:pPr marL="342900" lvl="0" indent="-342900" algn="l" rtl="0">
              <a:lnSpc>
                <a:spcPct val="90000"/>
              </a:lnSpc>
              <a:spcBef>
                <a:spcPts val="544"/>
              </a:spcBef>
              <a:spcAft>
                <a:spcPts val="0"/>
              </a:spcAft>
              <a:buClr>
                <a:schemeClr val="dk1"/>
              </a:buClr>
              <a:buSzPts val="2720"/>
              <a:buChar char="•"/>
            </a:pPr>
            <a:r>
              <a:rPr lang="cs-CZ" sz="2720" dirty="0"/>
              <a:t>Kritéria pro hodnocení projektů realizovaných prostřednictvím CLLD - Podpora vzdělávání</a:t>
            </a:r>
            <a:endParaRPr dirty="0"/>
          </a:p>
          <a:p>
            <a:pPr marL="342900" lvl="0" indent="-342900" algn="l" rtl="0">
              <a:lnSpc>
                <a:spcPct val="90000"/>
              </a:lnSpc>
              <a:spcBef>
                <a:spcPts val="544"/>
              </a:spcBef>
              <a:spcAft>
                <a:spcPts val="0"/>
              </a:spcAft>
              <a:buClr>
                <a:schemeClr val="dk1"/>
              </a:buClr>
              <a:buSzPts val="2720"/>
              <a:buChar char="•"/>
            </a:pPr>
            <a:r>
              <a:rPr lang="cs-CZ" sz="2720" dirty="0"/>
              <a:t>Obecná a Specifická pravidla IROP - výzva č. 68 (platnost: OP od </a:t>
            </a:r>
            <a:r>
              <a:rPr lang="cs-CZ" sz="2720" dirty="0" smtClean="0"/>
              <a:t>6. 3. 2019, </a:t>
            </a:r>
            <a:r>
              <a:rPr lang="cs-CZ" sz="2720" dirty="0"/>
              <a:t>SP 3. 5. 2018)</a:t>
            </a:r>
            <a:endParaRPr dirty="0"/>
          </a:p>
          <a:p>
            <a:pPr marL="342900" lvl="0" indent="-342900" algn="l" rtl="0">
              <a:lnSpc>
                <a:spcPct val="90000"/>
              </a:lnSpc>
              <a:spcBef>
                <a:spcPts val="544"/>
              </a:spcBef>
              <a:spcAft>
                <a:spcPts val="0"/>
              </a:spcAft>
              <a:buClr>
                <a:schemeClr val="dk1"/>
              </a:buClr>
              <a:buSzPts val="2720"/>
              <a:buChar char="•"/>
            </a:pPr>
            <a:r>
              <a:rPr lang="cs-CZ" sz="2720" dirty="0"/>
              <a:t>Postup pro podání Žádosti o podporu v MS2014+ </a:t>
            </a:r>
            <a:endParaRPr sz="2720" dirty="0"/>
          </a:p>
          <a:p>
            <a:pPr marL="342900" lvl="0" indent="-342900" algn="l" rtl="0">
              <a:lnSpc>
                <a:spcPct val="90000"/>
              </a:lnSpc>
              <a:spcBef>
                <a:spcPts val="544"/>
              </a:spcBef>
              <a:spcAft>
                <a:spcPts val="0"/>
              </a:spcAft>
              <a:buClr>
                <a:schemeClr val="dk1"/>
              </a:buClr>
              <a:buSzPts val="2720"/>
              <a:buChar char="•"/>
            </a:pPr>
            <a:r>
              <a:rPr lang="cs-CZ" sz="2720" dirty="0"/>
              <a:t>Postup založení žádosti do výzvy MAS</a:t>
            </a:r>
            <a:endParaRPr dirty="0"/>
          </a:p>
          <a:p>
            <a:pPr marL="342900" lvl="0" indent="-170180" algn="just" rtl="0">
              <a:lnSpc>
                <a:spcPct val="90000"/>
              </a:lnSpc>
              <a:spcBef>
                <a:spcPts val="544"/>
              </a:spcBef>
              <a:spcAft>
                <a:spcPts val="0"/>
              </a:spcAft>
              <a:buClr>
                <a:schemeClr val="dk1"/>
              </a:buClr>
              <a:buSzPts val="2720"/>
              <a:buNone/>
            </a:pPr>
            <a:endParaRPr sz="2720" dirty="0"/>
          </a:p>
          <a:p>
            <a:pPr marL="342900" lvl="0" indent="-170180" algn="l" rtl="0">
              <a:lnSpc>
                <a:spcPct val="90000"/>
              </a:lnSpc>
              <a:spcBef>
                <a:spcPts val="544"/>
              </a:spcBef>
              <a:spcAft>
                <a:spcPts val="0"/>
              </a:spcAft>
              <a:buClr>
                <a:schemeClr val="dk1"/>
              </a:buClr>
              <a:buSzPts val="2720"/>
              <a:buNone/>
            </a:pPr>
            <a:endParaRPr sz="2720" dirty="0"/>
          </a:p>
        </p:txBody>
      </p:sp>
      <p:sp>
        <p:nvSpPr>
          <p:cNvPr id="249" name="Google Shape;24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21</a:t>
            </a:fld>
            <a:endParaRPr/>
          </a:p>
        </p:txBody>
      </p:sp>
      <p:pic>
        <p:nvPicPr>
          <p:cNvPr id="250" name="Google Shape;250;p30"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pic>
        <p:nvPicPr>
          <p:cNvPr id="251" name="Google Shape;251;p30"/>
          <p:cNvPicPr preferRelativeResize="0"/>
          <p:nvPr/>
        </p:nvPicPr>
        <p:blipFill rotWithShape="1">
          <a:blip r:embed="rId4">
            <a:alphaModFix/>
          </a:blip>
          <a:srcRect/>
          <a:stretch/>
        </p:blipFill>
        <p:spPr>
          <a:xfrm>
            <a:off x="0" y="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a:spLocks noGrp="1"/>
          </p:cNvSpPr>
          <p:nvPr>
            <p:ph type="title"/>
          </p:nvPr>
        </p:nvSpPr>
        <p:spPr>
          <a:xfrm>
            <a:off x="457200" y="274637"/>
            <a:ext cx="8229600" cy="50870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4800"/>
              <a:buFont typeface="PT Sans"/>
              <a:buNone/>
            </a:pPr>
            <a:r>
              <a:rPr lang="cs-CZ" sz="4800">
                <a:solidFill>
                  <a:srgbClr val="0070C0"/>
                </a:solidFill>
              </a:rPr>
              <a:t>3. KRITÉRIA PRO HODNOCENÍ PROJEKTŮ</a:t>
            </a:r>
            <a:endParaRPr sz="4800">
              <a:solidFill>
                <a:srgbClr val="0070C0"/>
              </a:solidFill>
            </a:endParaRPr>
          </a:p>
        </p:txBody>
      </p:sp>
      <p:sp>
        <p:nvSpPr>
          <p:cNvPr id="257" name="Google Shape;25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22</a:t>
            </a:fld>
            <a:endParaRPr/>
          </a:p>
        </p:txBody>
      </p:sp>
      <p:pic>
        <p:nvPicPr>
          <p:cNvPr id="258" name="Google Shape;258;p31"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pic>
        <p:nvPicPr>
          <p:cNvPr id="259" name="Google Shape;259;p31"/>
          <p:cNvPicPr preferRelativeResize="0"/>
          <p:nvPr/>
        </p:nvPicPr>
        <p:blipFill rotWithShape="1">
          <a:blip r:embed="rId4">
            <a:alphaModFix/>
          </a:blip>
          <a:srcRect/>
          <a:stretch/>
        </p:blipFill>
        <p:spPr>
          <a:xfrm>
            <a:off x="0" y="6398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2800"/>
              <a:buFont typeface="PT Sans"/>
              <a:buNone/>
            </a:pPr>
            <a:r>
              <a:rPr lang="cs-CZ" sz="2800" b="0">
                <a:solidFill>
                  <a:srgbClr val="0070C0"/>
                </a:solidFill>
              </a:rPr>
              <a:t>PRŮBĚH HODNOCENÍ</a:t>
            </a:r>
            <a:endParaRPr sz="2800" b="0">
              <a:solidFill>
                <a:srgbClr val="0070C0"/>
              </a:solidFill>
            </a:endParaRPr>
          </a:p>
        </p:txBody>
      </p:sp>
      <p:sp>
        <p:nvSpPr>
          <p:cNvPr id="265" name="Google Shape;265;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23</a:t>
            </a:fld>
            <a:endParaRPr/>
          </a:p>
        </p:txBody>
      </p:sp>
      <p:pic>
        <p:nvPicPr>
          <p:cNvPr id="266" name="Google Shape;266;p32"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grpSp>
        <p:nvGrpSpPr>
          <p:cNvPr id="267" name="Google Shape;267;p32"/>
          <p:cNvGrpSpPr/>
          <p:nvPr/>
        </p:nvGrpSpPr>
        <p:grpSpPr>
          <a:xfrm>
            <a:off x="964357" y="1530504"/>
            <a:ext cx="7339974" cy="4638350"/>
            <a:chOff x="382467" y="4001"/>
            <a:chExt cx="7339974" cy="4638350"/>
          </a:xfrm>
        </p:grpSpPr>
        <p:sp>
          <p:nvSpPr>
            <p:cNvPr id="268" name="Google Shape;268;p32"/>
            <p:cNvSpPr/>
            <p:nvPr/>
          </p:nvSpPr>
          <p:spPr>
            <a:xfrm>
              <a:off x="382467" y="4001"/>
              <a:ext cx="2085589" cy="834235"/>
            </a:xfrm>
            <a:prstGeom prst="chevron">
              <a:avLst>
                <a:gd name="adj" fmla="val 50000"/>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2"/>
            <p:cNvSpPr txBox="1"/>
            <p:nvPr/>
          </p:nvSpPr>
          <p:spPr>
            <a:xfrm>
              <a:off x="799585" y="4001"/>
              <a:ext cx="1251354" cy="834235"/>
            </a:xfrm>
            <a:prstGeom prst="rect">
              <a:avLst/>
            </a:prstGeom>
            <a:noFill/>
            <a:ln>
              <a:noFill/>
            </a:ln>
          </p:spPr>
          <p:txBody>
            <a:bodyPr spcFirstLastPara="1" wrap="square" lIns="19050" tIns="9525" rIns="0" bIns="9525" anchor="ctr" anchorCtr="0">
              <a:noAutofit/>
            </a:bodyPr>
            <a:lstStyle/>
            <a:p>
              <a:pPr marL="0" marR="0" lvl="0" indent="0" algn="ctr" rtl="0">
                <a:lnSpc>
                  <a:spcPct val="90000"/>
                </a:lnSpc>
                <a:spcBef>
                  <a:spcPts val="0"/>
                </a:spcBef>
                <a:spcAft>
                  <a:spcPts val="0"/>
                </a:spcAft>
                <a:buNone/>
              </a:pPr>
              <a:r>
                <a:rPr lang="cs-CZ" sz="1500" b="0" i="0" u="none" strike="noStrike" cap="none">
                  <a:solidFill>
                    <a:schemeClr val="lt1"/>
                  </a:solidFill>
                  <a:latin typeface="Arial"/>
                  <a:ea typeface="Arial"/>
                  <a:cs typeface="Arial"/>
                  <a:sym typeface="Arial"/>
                </a:rPr>
                <a:t>1. Podání žádostí</a:t>
              </a:r>
              <a:endParaRPr sz="1500" b="0" i="0" u="none" strike="noStrike" cap="none">
                <a:solidFill>
                  <a:schemeClr val="lt1"/>
                </a:solidFill>
                <a:latin typeface="Arial"/>
                <a:ea typeface="Arial"/>
                <a:cs typeface="Arial"/>
                <a:sym typeface="Arial"/>
              </a:endParaRPr>
            </a:p>
          </p:txBody>
        </p:sp>
        <p:sp>
          <p:nvSpPr>
            <p:cNvPr id="270" name="Google Shape;270;p32"/>
            <p:cNvSpPr/>
            <p:nvPr/>
          </p:nvSpPr>
          <p:spPr>
            <a:xfrm>
              <a:off x="2127825" y="74911"/>
              <a:ext cx="5496032" cy="692415"/>
            </a:xfrm>
            <a:prstGeom prst="chevron">
              <a:avLst>
                <a:gd name="adj"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2"/>
            <p:cNvSpPr txBox="1"/>
            <p:nvPr/>
          </p:nvSpPr>
          <p:spPr>
            <a:xfrm>
              <a:off x="2474033" y="74911"/>
              <a:ext cx="4803617" cy="692415"/>
            </a:xfrm>
            <a:prstGeom prst="rect">
              <a:avLst/>
            </a:prstGeom>
            <a:noFill/>
            <a:ln>
              <a:noFill/>
            </a:ln>
          </p:spPr>
          <p:txBody>
            <a:bodyPr spcFirstLastPara="1" wrap="square" lIns="15225" tIns="7600" rIns="0" bIns="7600" anchor="ctr" anchorCtr="0">
              <a:noAutofit/>
            </a:bodyPr>
            <a:lstStyle/>
            <a:p>
              <a:pPr marL="0" marR="0" lvl="0" indent="0" algn="ctr" rtl="0">
                <a:lnSpc>
                  <a:spcPct val="90000"/>
                </a:lnSpc>
                <a:spcBef>
                  <a:spcPts val="0"/>
                </a:spcBef>
                <a:spcAft>
                  <a:spcPts val="0"/>
                </a:spcAft>
                <a:buNone/>
              </a:pPr>
              <a:r>
                <a:rPr lang="cs-CZ" sz="1200" b="0" i="0" u="none" strike="noStrike" cap="none">
                  <a:solidFill>
                    <a:schemeClr val="dk1"/>
                  </a:solidFill>
                  <a:latin typeface="Arial"/>
                  <a:ea typeface="Arial"/>
                  <a:cs typeface="Arial"/>
                  <a:sym typeface="Arial"/>
                </a:rPr>
                <a:t>Registrace v MS 2014+, vyplnění, doplnění příloh a podání žádosti</a:t>
              </a:r>
              <a:endParaRPr sz="1200" b="0" i="0" u="none" strike="noStrike" cap="none">
                <a:solidFill>
                  <a:schemeClr val="dk1"/>
                </a:solidFill>
                <a:latin typeface="Arial"/>
                <a:ea typeface="Arial"/>
                <a:cs typeface="Arial"/>
                <a:sym typeface="Arial"/>
              </a:endParaRPr>
            </a:p>
          </p:txBody>
        </p:sp>
        <p:sp>
          <p:nvSpPr>
            <p:cNvPr id="272" name="Google Shape;272;p32"/>
            <p:cNvSpPr/>
            <p:nvPr/>
          </p:nvSpPr>
          <p:spPr>
            <a:xfrm>
              <a:off x="382467" y="955029"/>
              <a:ext cx="2085589" cy="834235"/>
            </a:xfrm>
            <a:prstGeom prst="chevron">
              <a:avLst>
                <a:gd name="adj" fmla="val 50000"/>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2"/>
            <p:cNvSpPr txBox="1"/>
            <p:nvPr/>
          </p:nvSpPr>
          <p:spPr>
            <a:xfrm>
              <a:off x="799585" y="955029"/>
              <a:ext cx="1251354" cy="834235"/>
            </a:xfrm>
            <a:prstGeom prst="rect">
              <a:avLst/>
            </a:prstGeom>
            <a:noFill/>
            <a:ln>
              <a:noFill/>
            </a:ln>
          </p:spPr>
          <p:txBody>
            <a:bodyPr spcFirstLastPara="1" wrap="square" lIns="19050" tIns="9525" rIns="0" bIns="9525" anchor="ctr" anchorCtr="0">
              <a:noAutofit/>
            </a:bodyPr>
            <a:lstStyle/>
            <a:p>
              <a:pPr marL="0" marR="0" lvl="0" indent="0" algn="ctr" rtl="0">
                <a:lnSpc>
                  <a:spcPct val="90000"/>
                </a:lnSpc>
                <a:spcBef>
                  <a:spcPts val="0"/>
                </a:spcBef>
                <a:spcAft>
                  <a:spcPts val="0"/>
                </a:spcAft>
                <a:buNone/>
              </a:pPr>
              <a:r>
                <a:rPr lang="cs-CZ" sz="1500" b="0" i="0" u="none" strike="noStrike" cap="none">
                  <a:solidFill>
                    <a:schemeClr val="lt1"/>
                  </a:solidFill>
                  <a:latin typeface="Arial"/>
                  <a:ea typeface="Arial"/>
                  <a:cs typeface="Arial"/>
                  <a:sym typeface="Arial"/>
                </a:rPr>
                <a:t> 2. Kontrola formálních náležitostí a přijatelnosti</a:t>
              </a:r>
              <a:endParaRPr sz="1500" b="0" i="0" u="none" strike="noStrike" cap="none">
                <a:solidFill>
                  <a:schemeClr val="lt1"/>
                </a:solidFill>
                <a:latin typeface="Arial"/>
                <a:ea typeface="Arial"/>
                <a:cs typeface="Arial"/>
                <a:sym typeface="Arial"/>
              </a:endParaRPr>
            </a:p>
          </p:txBody>
        </p:sp>
        <p:sp>
          <p:nvSpPr>
            <p:cNvPr id="274" name="Google Shape;274;p32"/>
            <p:cNvSpPr/>
            <p:nvPr/>
          </p:nvSpPr>
          <p:spPr>
            <a:xfrm>
              <a:off x="2196930" y="1025939"/>
              <a:ext cx="5417148" cy="692415"/>
            </a:xfrm>
            <a:prstGeom prst="chevron">
              <a:avLst>
                <a:gd name="adj"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txBox="1"/>
            <p:nvPr/>
          </p:nvSpPr>
          <p:spPr>
            <a:xfrm>
              <a:off x="2543138" y="1025939"/>
              <a:ext cx="4724733" cy="692415"/>
            </a:xfrm>
            <a:prstGeom prst="rect">
              <a:avLst/>
            </a:prstGeom>
            <a:noFill/>
            <a:ln>
              <a:noFill/>
            </a:ln>
          </p:spPr>
          <p:txBody>
            <a:bodyPr spcFirstLastPara="1" wrap="square" lIns="15225" tIns="7600" rIns="0" bIns="7600" anchor="ctr" anchorCtr="0">
              <a:noAutofit/>
            </a:bodyPr>
            <a:lstStyle/>
            <a:p>
              <a:pPr marL="0" marR="0" lvl="0" indent="0" algn="ctr" rtl="0">
                <a:lnSpc>
                  <a:spcPct val="90000"/>
                </a:lnSpc>
                <a:spcBef>
                  <a:spcPts val="0"/>
                </a:spcBef>
                <a:spcAft>
                  <a:spcPts val="0"/>
                </a:spcAft>
                <a:buNone/>
              </a:pPr>
              <a:r>
                <a:rPr lang="cs-CZ" sz="1200" b="0" i="0" u="none" strike="noStrike" cap="none">
                  <a:solidFill>
                    <a:schemeClr val="dk1"/>
                  </a:solidFill>
                  <a:latin typeface="Arial"/>
                  <a:ea typeface="Arial"/>
                  <a:cs typeface="Arial"/>
                  <a:sym typeface="Arial"/>
                </a:rPr>
                <a:t>Proces kontroly (Kancelář MAS), případné doplnění údajů, výsledek kontroly (vyhověl/nevyhověl)</a:t>
              </a:r>
              <a:endParaRPr sz="1200" b="0" i="0" u="none" strike="noStrike" cap="none">
                <a:solidFill>
                  <a:schemeClr val="dk1"/>
                </a:solidFill>
                <a:latin typeface="Arial"/>
                <a:ea typeface="Arial"/>
                <a:cs typeface="Arial"/>
                <a:sym typeface="Arial"/>
              </a:endParaRPr>
            </a:p>
          </p:txBody>
        </p:sp>
        <p:sp>
          <p:nvSpPr>
            <p:cNvPr id="276" name="Google Shape;276;p32"/>
            <p:cNvSpPr/>
            <p:nvPr/>
          </p:nvSpPr>
          <p:spPr>
            <a:xfrm>
              <a:off x="382467" y="1906058"/>
              <a:ext cx="2085589" cy="834235"/>
            </a:xfrm>
            <a:prstGeom prst="chevron">
              <a:avLst>
                <a:gd name="adj" fmla="val 50000"/>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2"/>
            <p:cNvSpPr txBox="1"/>
            <p:nvPr/>
          </p:nvSpPr>
          <p:spPr>
            <a:xfrm>
              <a:off x="799585" y="1906058"/>
              <a:ext cx="1251354" cy="834235"/>
            </a:xfrm>
            <a:prstGeom prst="rect">
              <a:avLst/>
            </a:prstGeom>
            <a:noFill/>
            <a:ln>
              <a:noFill/>
            </a:ln>
          </p:spPr>
          <p:txBody>
            <a:bodyPr spcFirstLastPara="1" wrap="square" lIns="19050" tIns="9525" rIns="0" bIns="9525" anchor="ctr" anchorCtr="0">
              <a:noAutofit/>
            </a:bodyPr>
            <a:lstStyle/>
            <a:p>
              <a:pPr marL="0" marR="0" lvl="0" indent="0" algn="ctr" rtl="0">
                <a:lnSpc>
                  <a:spcPct val="90000"/>
                </a:lnSpc>
                <a:spcBef>
                  <a:spcPts val="0"/>
                </a:spcBef>
                <a:spcAft>
                  <a:spcPts val="0"/>
                </a:spcAft>
                <a:buNone/>
              </a:pPr>
              <a:r>
                <a:rPr lang="cs-CZ" sz="1500" b="0" i="0" u="none" strike="noStrike" cap="none">
                  <a:solidFill>
                    <a:schemeClr val="lt1"/>
                  </a:solidFill>
                  <a:latin typeface="Arial"/>
                  <a:ea typeface="Arial"/>
                  <a:cs typeface="Arial"/>
                  <a:sym typeface="Arial"/>
                </a:rPr>
                <a:t>3. Věcné hodnocení</a:t>
              </a:r>
              <a:endParaRPr sz="1500" b="0" i="0" u="none" strike="noStrike" cap="none">
                <a:solidFill>
                  <a:schemeClr val="lt1"/>
                </a:solidFill>
                <a:latin typeface="Arial"/>
                <a:ea typeface="Arial"/>
                <a:cs typeface="Arial"/>
                <a:sym typeface="Arial"/>
              </a:endParaRPr>
            </a:p>
          </p:txBody>
        </p:sp>
        <p:sp>
          <p:nvSpPr>
            <p:cNvPr id="278" name="Google Shape;278;p32"/>
            <p:cNvSpPr/>
            <p:nvPr/>
          </p:nvSpPr>
          <p:spPr>
            <a:xfrm>
              <a:off x="2196930" y="1976968"/>
              <a:ext cx="5427863" cy="692415"/>
            </a:xfrm>
            <a:prstGeom prst="chevron">
              <a:avLst>
                <a:gd name="adj"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2"/>
            <p:cNvSpPr txBox="1"/>
            <p:nvPr/>
          </p:nvSpPr>
          <p:spPr>
            <a:xfrm>
              <a:off x="2543138" y="1976968"/>
              <a:ext cx="4735448" cy="692415"/>
            </a:xfrm>
            <a:prstGeom prst="rect">
              <a:avLst/>
            </a:prstGeom>
            <a:noFill/>
            <a:ln>
              <a:noFill/>
            </a:ln>
          </p:spPr>
          <p:txBody>
            <a:bodyPr spcFirstLastPara="1" wrap="square" lIns="15225" tIns="7600" rIns="0" bIns="7600" anchor="ctr" anchorCtr="0">
              <a:noAutofit/>
            </a:bodyPr>
            <a:lstStyle/>
            <a:p>
              <a:pPr marL="0" marR="0" lvl="0" indent="0" algn="ctr" rtl="0">
                <a:lnSpc>
                  <a:spcPct val="90000"/>
                </a:lnSpc>
                <a:spcBef>
                  <a:spcPts val="0"/>
                </a:spcBef>
                <a:spcAft>
                  <a:spcPts val="0"/>
                </a:spcAft>
                <a:buNone/>
              </a:pPr>
              <a:r>
                <a:rPr lang="cs-CZ" sz="1200" b="0" i="0" u="none" strike="noStrike" cap="none" dirty="0">
                  <a:solidFill>
                    <a:schemeClr val="dk1"/>
                  </a:solidFill>
                  <a:latin typeface="Arial"/>
                  <a:ea typeface="Arial"/>
                  <a:cs typeface="Arial"/>
                  <a:sym typeface="Arial"/>
                </a:rPr>
                <a:t>Proces hodnocení dle kritérií (VK MAS), poté rozhodovací orgán MAS provede konečný výběr a schválení (podpořené/nepodpořené projekty). Minimální bodová hranice je 2</a:t>
              </a:r>
              <a:r>
                <a:rPr lang="cs-CZ" sz="1200" dirty="0">
                  <a:solidFill>
                    <a:schemeClr val="dk1"/>
                  </a:solidFill>
                </a:rPr>
                <a:t>0</a:t>
              </a:r>
              <a:r>
                <a:rPr lang="cs-CZ" sz="1200" b="0" i="0" u="none" strike="noStrike" cap="none" dirty="0">
                  <a:solidFill>
                    <a:schemeClr val="dk1"/>
                  </a:solidFill>
                  <a:latin typeface="Arial"/>
                  <a:ea typeface="Arial"/>
                  <a:cs typeface="Arial"/>
                  <a:sym typeface="Arial"/>
                </a:rPr>
                <a:t> </a:t>
              </a:r>
              <a:r>
                <a:rPr lang="cs-CZ" sz="1200" b="0" i="0" u="none" strike="noStrike" cap="none">
                  <a:solidFill>
                    <a:schemeClr val="dk1"/>
                  </a:solidFill>
                  <a:latin typeface="Arial"/>
                  <a:ea typeface="Arial"/>
                  <a:cs typeface="Arial"/>
                  <a:sym typeface="Arial"/>
                </a:rPr>
                <a:t>z </a:t>
              </a:r>
              <a:r>
                <a:rPr lang="cs-CZ" sz="1200" smtClean="0">
                  <a:solidFill>
                    <a:schemeClr val="dk1"/>
                  </a:solidFill>
                </a:rPr>
                <a:t>4</a:t>
              </a:r>
              <a:r>
                <a:rPr lang="cs-CZ" sz="1200" dirty="0">
                  <a:solidFill>
                    <a:schemeClr val="dk1"/>
                  </a:solidFill>
                </a:rPr>
                <a:t>5</a:t>
              </a:r>
              <a:r>
                <a:rPr lang="cs-CZ" sz="1200" b="0" i="0" u="none" strike="noStrike" cap="none" smtClean="0">
                  <a:solidFill>
                    <a:schemeClr val="dk1"/>
                  </a:solidFill>
                  <a:latin typeface="Arial"/>
                  <a:ea typeface="Arial"/>
                  <a:cs typeface="Arial"/>
                  <a:sym typeface="Arial"/>
                </a:rPr>
                <a:t> </a:t>
              </a:r>
              <a:r>
                <a:rPr lang="cs-CZ" sz="1200" b="0" i="0" u="none" strike="noStrike" cap="none" dirty="0">
                  <a:solidFill>
                    <a:schemeClr val="dk1"/>
                  </a:solidFill>
                  <a:latin typeface="Arial"/>
                  <a:ea typeface="Arial"/>
                  <a:cs typeface="Arial"/>
                  <a:sym typeface="Arial"/>
                </a:rPr>
                <a:t>bodů.</a:t>
              </a:r>
              <a:endParaRPr sz="1200" b="0" i="0" u="none" strike="noStrike" cap="none" dirty="0">
                <a:solidFill>
                  <a:schemeClr val="dk1"/>
                </a:solidFill>
                <a:latin typeface="Arial"/>
                <a:ea typeface="Arial"/>
                <a:cs typeface="Arial"/>
                <a:sym typeface="Arial"/>
              </a:endParaRPr>
            </a:p>
          </p:txBody>
        </p:sp>
        <p:sp>
          <p:nvSpPr>
            <p:cNvPr id="280" name="Google Shape;280;p32"/>
            <p:cNvSpPr/>
            <p:nvPr/>
          </p:nvSpPr>
          <p:spPr>
            <a:xfrm>
              <a:off x="382467" y="2857087"/>
              <a:ext cx="2085589" cy="834235"/>
            </a:xfrm>
            <a:prstGeom prst="chevron">
              <a:avLst>
                <a:gd name="adj" fmla="val 50000"/>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2"/>
            <p:cNvSpPr txBox="1"/>
            <p:nvPr/>
          </p:nvSpPr>
          <p:spPr>
            <a:xfrm>
              <a:off x="799585" y="2857087"/>
              <a:ext cx="1251354" cy="834235"/>
            </a:xfrm>
            <a:prstGeom prst="rect">
              <a:avLst/>
            </a:prstGeom>
            <a:noFill/>
            <a:ln>
              <a:noFill/>
            </a:ln>
          </p:spPr>
          <p:txBody>
            <a:bodyPr spcFirstLastPara="1" wrap="square" lIns="19050" tIns="9525" rIns="0" bIns="9525" anchor="ctr" anchorCtr="0">
              <a:noAutofit/>
            </a:bodyPr>
            <a:lstStyle/>
            <a:p>
              <a:pPr marL="0" marR="0" lvl="0" indent="0" algn="ctr" rtl="0">
                <a:lnSpc>
                  <a:spcPct val="90000"/>
                </a:lnSpc>
                <a:spcBef>
                  <a:spcPts val="0"/>
                </a:spcBef>
                <a:spcAft>
                  <a:spcPts val="0"/>
                </a:spcAft>
                <a:buNone/>
              </a:pPr>
              <a:r>
                <a:rPr lang="cs-CZ" sz="1500" b="0" i="0" u="none" strike="noStrike" cap="none">
                  <a:solidFill>
                    <a:schemeClr val="lt1"/>
                  </a:solidFill>
                  <a:latin typeface="Arial"/>
                  <a:ea typeface="Arial"/>
                  <a:cs typeface="Arial"/>
                  <a:sym typeface="Arial"/>
                </a:rPr>
                <a:t>4. Závěrečné ověření způsobilosti</a:t>
              </a:r>
              <a:endParaRPr sz="1500" b="0" i="0" u="none" strike="noStrike" cap="none">
                <a:solidFill>
                  <a:schemeClr val="lt1"/>
                </a:solidFill>
                <a:latin typeface="Arial"/>
                <a:ea typeface="Arial"/>
                <a:cs typeface="Arial"/>
                <a:sym typeface="Arial"/>
              </a:endParaRPr>
            </a:p>
          </p:txBody>
        </p:sp>
        <p:sp>
          <p:nvSpPr>
            <p:cNvPr id="282" name="Google Shape;282;p32"/>
            <p:cNvSpPr/>
            <p:nvPr/>
          </p:nvSpPr>
          <p:spPr>
            <a:xfrm>
              <a:off x="2196930" y="2927997"/>
              <a:ext cx="5335322" cy="692415"/>
            </a:xfrm>
            <a:prstGeom prst="chevron">
              <a:avLst>
                <a:gd name="adj"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2"/>
            <p:cNvSpPr txBox="1"/>
            <p:nvPr/>
          </p:nvSpPr>
          <p:spPr>
            <a:xfrm>
              <a:off x="2543138" y="2927997"/>
              <a:ext cx="4642907" cy="692415"/>
            </a:xfrm>
            <a:prstGeom prst="rect">
              <a:avLst/>
            </a:prstGeom>
            <a:noFill/>
            <a:ln>
              <a:noFill/>
            </a:ln>
          </p:spPr>
          <p:txBody>
            <a:bodyPr spcFirstLastPara="1" wrap="square" lIns="15225" tIns="7600" rIns="0" bIns="7600" anchor="ctr" anchorCtr="0">
              <a:noAutofit/>
            </a:bodyPr>
            <a:lstStyle/>
            <a:p>
              <a:pPr marL="0" marR="0" lvl="0" indent="0" algn="ctr" rtl="0">
                <a:lnSpc>
                  <a:spcPct val="90000"/>
                </a:lnSpc>
                <a:spcBef>
                  <a:spcPts val="0"/>
                </a:spcBef>
                <a:spcAft>
                  <a:spcPts val="0"/>
                </a:spcAft>
                <a:buNone/>
              </a:pPr>
              <a:r>
                <a:rPr lang="cs-CZ" sz="1200" b="0" i="0" u="none" strike="noStrike" cap="none">
                  <a:solidFill>
                    <a:schemeClr val="dk1"/>
                  </a:solidFill>
                  <a:latin typeface="Arial"/>
                  <a:ea typeface="Arial"/>
                  <a:cs typeface="Arial"/>
                  <a:sym typeface="Arial"/>
                </a:rPr>
                <a:t>Provádí Centrum pro regionální rozvoj (CRR), splnění/nesplnění kontroly</a:t>
              </a:r>
              <a:endParaRPr sz="1200" b="0" i="0" u="none" strike="noStrike" cap="none">
                <a:solidFill>
                  <a:schemeClr val="dk1"/>
                </a:solidFill>
                <a:latin typeface="Arial"/>
                <a:ea typeface="Arial"/>
                <a:cs typeface="Arial"/>
                <a:sym typeface="Arial"/>
              </a:endParaRPr>
            </a:p>
          </p:txBody>
        </p:sp>
        <p:sp>
          <p:nvSpPr>
            <p:cNvPr id="284" name="Google Shape;284;p32"/>
            <p:cNvSpPr/>
            <p:nvPr/>
          </p:nvSpPr>
          <p:spPr>
            <a:xfrm>
              <a:off x="382467" y="3808116"/>
              <a:ext cx="2085589" cy="834235"/>
            </a:xfrm>
            <a:prstGeom prst="chevron">
              <a:avLst>
                <a:gd name="adj" fmla="val 50000"/>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txBox="1"/>
            <p:nvPr/>
          </p:nvSpPr>
          <p:spPr>
            <a:xfrm>
              <a:off x="799585" y="3808116"/>
              <a:ext cx="1251354" cy="834235"/>
            </a:xfrm>
            <a:prstGeom prst="rect">
              <a:avLst/>
            </a:prstGeom>
            <a:noFill/>
            <a:ln>
              <a:noFill/>
            </a:ln>
          </p:spPr>
          <p:txBody>
            <a:bodyPr spcFirstLastPara="1" wrap="square" lIns="19050" tIns="9525" rIns="0" bIns="9525" anchor="ctr" anchorCtr="0">
              <a:noAutofit/>
            </a:bodyPr>
            <a:lstStyle/>
            <a:p>
              <a:pPr marL="0" marR="0" lvl="0" indent="0" algn="ctr" rtl="0">
                <a:lnSpc>
                  <a:spcPct val="90000"/>
                </a:lnSpc>
                <a:spcBef>
                  <a:spcPts val="0"/>
                </a:spcBef>
                <a:spcAft>
                  <a:spcPts val="0"/>
                </a:spcAft>
                <a:buNone/>
              </a:pPr>
              <a:r>
                <a:rPr lang="cs-CZ" sz="1500" b="0" i="0" u="none" strike="noStrike" cap="none">
                  <a:solidFill>
                    <a:schemeClr val="lt1"/>
                  </a:solidFill>
                  <a:latin typeface="Arial"/>
                  <a:ea typeface="Arial"/>
                  <a:cs typeface="Arial"/>
                  <a:sym typeface="Arial"/>
                </a:rPr>
                <a:t>5. Vydání právního aktu</a:t>
              </a:r>
              <a:endParaRPr sz="1500" b="0" i="0" u="none" strike="noStrike" cap="none">
                <a:solidFill>
                  <a:schemeClr val="lt1"/>
                </a:solidFill>
                <a:latin typeface="Arial"/>
                <a:ea typeface="Arial"/>
                <a:cs typeface="Arial"/>
                <a:sym typeface="Arial"/>
              </a:endParaRPr>
            </a:p>
          </p:txBody>
        </p:sp>
        <p:sp>
          <p:nvSpPr>
            <p:cNvPr id="286" name="Google Shape;286;p32"/>
            <p:cNvSpPr/>
            <p:nvPr/>
          </p:nvSpPr>
          <p:spPr>
            <a:xfrm>
              <a:off x="2196930" y="3879026"/>
              <a:ext cx="5525511" cy="692415"/>
            </a:xfrm>
            <a:prstGeom prst="chevron">
              <a:avLst>
                <a:gd name="adj"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txBox="1"/>
            <p:nvPr/>
          </p:nvSpPr>
          <p:spPr>
            <a:xfrm>
              <a:off x="2543138" y="3879026"/>
              <a:ext cx="4833096" cy="692415"/>
            </a:xfrm>
            <a:prstGeom prst="rect">
              <a:avLst/>
            </a:prstGeom>
            <a:noFill/>
            <a:ln>
              <a:noFill/>
            </a:ln>
          </p:spPr>
          <p:txBody>
            <a:bodyPr spcFirstLastPara="1" wrap="square" lIns="15225" tIns="7600" rIns="0" bIns="7600" anchor="ctr" anchorCtr="0">
              <a:noAutofit/>
            </a:bodyPr>
            <a:lstStyle/>
            <a:p>
              <a:pPr marL="0" marR="0" lvl="0" indent="0" algn="ctr" rtl="0">
                <a:lnSpc>
                  <a:spcPct val="90000"/>
                </a:lnSpc>
                <a:spcBef>
                  <a:spcPts val="0"/>
                </a:spcBef>
                <a:spcAft>
                  <a:spcPts val="0"/>
                </a:spcAft>
                <a:buNone/>
              </a:pPr>
              <a:r>
                <a:rPr lang="cs-CZ" sz="1200" b="0" i="0" u="none" strike="noStrike" cap="none">
                  <a:solidFill>
                    <a:schemeClr val="dk1"/>
                  </a:solidFill>
                  <a:latin typeface="Arial"/>
                  <a:ea typeface="Arial"/>
                  <a:cs typeface="Arial"/>
                  <a:sym typeface="Arial"/>
                </a:rPr>
                <a:t>V kompetenci ŘO IROP (MMR), přidělení dotace</a:t>
              </a:r>
              <a:endParaRPr sz="1200" b="0" i="0" u="none" strike="noStrike" cap="none">
                <a:solidFill>
                  <a:schemeClr val="dk1"/>
                </a:solidFill>
                <a:latin typeface="Arial"/>
                <a:ea typeface="Arial"/>
                <a:cs typeface="Arial"/>
                <a:sym typeface="Arial"/>
              </a:endParaRPr>
            </a:p>
          </p:txBody>
        </p:sp>
      </p:grpSp>
      <p:pic>
        <p:nvPicPr>
          <p:cNvPr id="288" name="Google Shape;288;p32"/>
          <p:cNvPicPr preferRelativeResize="0"/>
          <p:nvPr/>
        </p:nvPicPr>
        <p:blipFill rotWithShape="1">
          <a:blip r:embed="rId4">
            <a:alphaModFix/>
          </a:blip>
          <a:srcRect/>
          <a:stretch/>
        </p:blipFill>
        <p:spPr>
          <a:xfrm>
            <a:off x="0" y="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2000"/>
              <a:buFont typeface="PT Sans"/>
              <a:buNone/>
            </a:pPr>
            <a:r>
              <a:rPr lang="cs-CZ" sz="2000" b="0">
                <a:solidFill>
                  <a:srgbClr val="0070C0"/>
                </a:solidFill>
              </a:rPr>
              <a:t>KONTROLA FORMÁLNÍCH NÁLEŽITOSTÍ A PŘIJATELNOSTI</a:t>
            </a:r>
            <a:endParaRPr sz="2000" b="0">
              <a:solidFill>
                <a:srgbClr val="0070C0"/>
              </a:solidFill>
            </a:endParaRPr>
          </a:p>
        </p:txBody>
      </p:sp>
      <p:sp>
        <p:nvSpPr>
          <p:cNvPr id="294" name="Google Shape;294;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Font typeface="Arial"/>
              <a:buChar char="•"/>
            </a:pPr>
            <a:r>
              <a:rPr lang="cs-CZ" sz="2000"/>
              <a:t>Žádost o podporu je podaná v předepsané formě 	</a:t>
            </a:r>
            <a:endParaRPr/>
          </a:p>
          <a:p>
            <a:pPr marL="342900" lvl="0" indent="-342900" algn="l" rtl="0">
              <a:spcBef>
                <a:spcPts val="400"/>
              </a:spcBef>
              <a:spcAft>
                <a:spcPts val="0"/>
              </a:spcAft>
              <a:buClr>
                <a:schemeClr val="dk1"/>
              </a:buClr>
              <a:buSzPts val="2000"/>
              <a:buChar char="•"/>
            </a:pPr>
            <a:r>
              <a:rPr lang="cs-CZ" sz="2000"/>
              <a:t>Žádost o podporu je podepsána oprávněným zástupcem žadatele </a:t>
            </a:r>
            <a:endParaRPr/>
          </a:p>
          <a:p>
            <a:pPr marL="342900" lvl="0" indent="-342900" algn="l" rtl="0">
              <a:spcBef>
                <a:spcPts val="640"/>
              </a:spcBef>
              <a:spcAft>
                <a:spcPts val="0"/>
              </a:spcAft>
              <a:buClr>
                <a:schemeClr val="dk1"/>
              </a:buClr>
              <a:buSzPts val="2000"/>
              <a:buChar char="•"/>
            </a:pPr>
            <a:r>
              <a:rPr lang="cs-CZ" sz="2000"/>
              <a:t>Jsou doloženy všechny povinné přílohy a obsahově splňují náležitosti požadované v dokumentaci k výzvě MAS </a:t>
            </a:r>
            <a:r>
              <a:rPr lang="cs-CZ"/>
              <a:t>	</a:t>
            </a:r>
            <a:endParaRPr/>
          </a:p>
          <a:p>
            <a:pPr marL="0" lvl="0" indent="0" algn="l" rtl="0">
              <a:spcBef>
                <a:spcPts val="640"/>
              </a:spcBef>
              <a:spcAft>
                <a:spcPts val="0"/>
              </a:spcAft>
              <a:buClr>
                <a:schemeClr val="dk1"/>
              </a:buClr>
              <a:buSzPts val="3200"/>
              <a:buNone/>
            </a:pPr>
            <a:endParaRPr/>
          </a:p>
          <a:p>
            <a:pPr marL="0" lvl="0" indent="0" algn="ctr" rtl="0">
              <a:spcBef>
                <a:spcPts val="480"/>
              </a:spcBef>
              <a:spcAft>
                <a:spcPts val="0"/>
              </a:spcAft>
              <a:buClr>
                <a:srgbClr val="0070C0"/>
              </a:buClr>
              <a:buSzPts val="2400"/>
              <a:buNone/>
            </a:pPr>
            <a:r>
              <a:rPr lang="cs-CZ" sz="2400">
                <a:solidFill>
                  <a:srgbClr val="0070C0"/>
                </a:solidFill>
              </a:rPr>
              <a:t>Jsou vždy napravitelná</a:t>
            </a:r>
            <a:endParaRPr sz="2400">
              <a:solidFill>
                <a:srgbClr val="0070C0"/>
              </a:solidFill>
            </a:endParaRPr>
          </a:p>
        </p:txBody>
      </p:sp>
      <p:sp>
        <p:nvSpPr>
          <p:cNvPr id="295" name="Google Shape;295;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24</a:t>
            </a:fld>
            <a:endParaRPr/>
          </a:p>
        </p:txBody>
      </p:sp>
      <p:pic>
        <p:nvPicPr>
          <p:cNvPr id="296" name="Google Shape;296;p33"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pic>
        <p:nvPicPr>
          <p:cNvPr id="297" name="Google Shape;297;p33"/>
          <p:cNvPicPr preferRelativeResize="0"/>
          <p:nvPr/>
        </p:nvPicPr>
        <p:blipFill rotWithShape="1">
          <a:blip r:embed="rId4">
            <a:alphaModFix/>
          </a:blip>
          <a:srcRect/>
          <a:stretch/>
        </p:blipFill>
        <p:spPr>
          <a:xfrm>
            <a:off x="19495" y="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2800"/>
              <a:buFont typeface="PT Sans"/>
              <a:buNone/>
            </a:pPr>
            <a:r>
              <a:rPr lang="cs-CZ" sz="2800" b="0">
                <a:solidFill>
                  <a:srgbClr val="0070C0"/>
                </a:solidFill>
              </a:rPr>
              <a:t>KONTROLA PŘIJATELNOSTI</a:t>
            </a:r>
            <a:endParaRPr sz="2800" b="0">
              <a:solidFill>
                <a:srgbClr val="0070C0"/>
              </a:solidFill>
            </a:endParaRPr>
          </a:p>
        </p:txBody>
      </p:sp>
      <p:sp>
        <p:nvSpPr>
          <p:cNvPr id="303" name="Google Shape;303;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B050"/>
              </a:buClr>
              <a:buSzPts val="1600"/>
              <a:buChar char="•"/>
            </a:pPr>
            <a:r>
              <a:rPr lang="cs-CZ" sz="1600">
                <a:solidFill>
                  <a:srgbClr val="00B050"/>
                </a:solidFill>
              </a:rPr>
              <a:t>Projekt je svým zaměřením v souladu s cíli a podporovanými aktivitami výzvy MAS </a:t>
            </a:r>
            <a:endParaRPr sz="1600">
              <a:solidFill>
                <a:srgbClr val="00B050"/>
              </a:solidFill>
            </a:endParaRPr>
          </a:p>
          <a:p>
            <a:pPr marL="342900" lvl="0" indent="-342900" algn="l" rtl="0">
              <a:spcBef>
                <a:spcPts val="320"/>
              </a:spcBef>
              <a:spcAft>
                <a:spcPts val="0"/>
              </a:spcAft>
              <a:buClr>
                <a:srgbClr val="00B050"/>
              </a:buClr>
              <a:buSzPts val="1600"/>
              <a:buChar char="•"/>
            </a:pPr>
            <a:r>
              <a:rPr lang="cs-CZ" sz="1600">
                <a:solidFill>
                  <a:srgbClr val="00B050"/>
                </a:solidFill>
              </a:rPr>
              <a:t>Projekt je svým zaměřením v souladu s výzvou MAS</a:t>
            </a:r>
            <a:endParaRPr/>
          </a:p>
          <a:p>
            <a:pPr marL="342900" lvl="0" indent="-342900" algn="l" rtl="0">
              <a:spcBef>
                <a:spcPts val="320"/>
              </a:spcBef>
              <a:spcAft>
                <a:spcPts val="0"/>
              </a:spcAft>
              <a:buClr>
                <a:srgbClr val="FF0000"/>
              </a:buClr>
              <a:buSzPts val="1600"/>
              <a:buChar char="•"/>
            </a:pPr>
            <a:r>
              <a:rPr lang="cs-CZ" sz="1600">
                <a:solidFill>
                  <a:srgbClr val="FF0000"/>
                </a:solidFill>
              </a:rPr>
              <a:t>Žadatel splňuje definici oprávněného příjemce pro specifický cíl 2.4 a výzvu MAS</a:t>
            </a:r>
            <a:endParaRPr/>
          </a:p>
          <a:p>
            <a:pPr marL="342900" lvl="0" indent="-342900" algn="l" rtl="0">
              <a:spcBef>
                <a:spcPts val="320"/>
              </a:spcBef>
              <a:spcAft>
                <a:spcPts val="0"/>
              </a:spcAft>
              <a:buClr>
                <a:srgbClr val="00B050"/>
              </a:buClr>
              <a:buSzPts val="1600"/>
              <a:buChar char="•"/>
            </a:pPr>
            <a:r>
              <a:rPr lang="cs-CZ" sz="1600">
                <a:solidFill>
                  <a:srgbClr val="00B050"/>
                </a:solidFill>
              </a:rPr>
              <a:t>Projekt respektuje minimální a maximální hranici celkových způsobilých výdajů pokud jsou stanoveny</a:t>
            </a:r>
            <a:endParaRPr/>
          </a:p>
          <a:p>
            <a:pPr marL="342900" lvl="0" indent="-342900" algn="l" rtl="0">
              <a:spcBef>
                <a:spcPts val="320"/>
              </a:spcBef>
              <a:spcAft>
                <a:spcPts val="0"/>
              </a:spcAft>
              <a:buClr>
                <a:srgbClr val="00B050"/>
              </a:buClr>
              <a:buSzPts val="1600"/>
              <a:buChar char="•"/>
            </a:pPr>
            <a:r>
              <a:rPr lang="cs-CZ" sz="1600">
                <a:solidFill>
                  <a:srgbClr val="00B050"/>
                </a:solidFill>
              </a:rPr>
              <a:t>Projekt respektuje limity způsobilých výdajů, pokud jsou stanoveny</a:t>
            </a:r>
            <a:endParaRPr/>
          </a:p>
          <a:p>
            <a:pPr marL="342900" lvl="0" indent="-342900" algn="l" rtl="0">
              <a:spcBef>
                <a:spcPts val="320"/>
              </a:spcBef>
              <a:spcAft>
                <a:spcPts val="0"/>
              </a:spcAft>
              <a:buClr>
                <a:srgbClr val="00B050"/>
              </a:buClr>
              <a:buSzPts val="1600"/>
              <a:buChar char="•"/>
            </a:pPr>
            <a:r>
              <a:rPr lang="cs-CZ" sz="1600">
                <a:solidFill>
                  <a:srgbClr val="00B050"/>
                </a:solidFill>
              </a:rPr>
              <a:t>Výsledky projektu jsou udržitelné</a:t>
            </a:r>
            <a:endParaRPr/>
          </a:p>
          <a:p>
            <a:pPr marL="342900" lvl="0" indent="-342900" algn="l" rtl="0">
              <a:spcBef>
                <a:spcPts val="320"/>
              </a:spcBef>
              <a:spcAft>
                <a:spcPts val="0"/>
              </a:spcAft>
              <a:buClr>
                <a:srgbClr val="00B050"/>
              </a:buClr>
              <a:buSzPts val="1600"/>
              <a:buChar char="•"/>
            </a:pPr>
            <a:r>
              <a:rPr lang="cs-CZ" sz="1600">
                <a:solidFill>
                  <a:srgbClr val="00B050"/>
                </a:solidFill>
              </a:rPr>
              <a:t>Projekt nemá negativní vliv na žádnou z horizontálních priorit IROP (Udržitelný rozvoj, rovné příležitosti a zákaz diskriminace, rovnost mužů a žen)</a:t>
            </a:r>
            <a:endParaRPr/>
          </a:p>
          <a:p>
            <a:pPr marL="342900" lvl="0" indent="-342900" algn="l" rtl="0">
              <a:spcBef>
                <a:spcPts val="320"/>
              </a:spcBef>
              <a:spcAft>
                <a:spcPts val="0"/>
              </a:spcAft>
              <a:buClr>
                <a:srgbClr val="00B050"/>
              </a:buClr>
              <a:buSzPts val="1600"/>
              <a:buChar char="•"/>
            </a:pPr>
            <a:r>
              <a:rPr lang="cs-CZ" sz="1600">
                <a:solidFill>
                  <a:srgbClr val="00B050"/>
                </a:solidFill>
              </a:rPr>
              <a:t>Potřebnost realizace projektu je odůvodněná </a:t>
            </a:r>
            <a:endParaRPr/>
          </a:p>
          <a:p>
            <a:pPr marL="342900" lvl="0" indent="-342900" algn="l" rtl="0">
              <a:spcBef>
                <a:spcPts val="320"/>
              </a:spcBef>
              <a:spcAft>
                <a:spcPts val="0"/>
              </a:spcAft>
              <a:buClr>
                <a:srgbClr val="FF0000"/>
              </a:buClr>
              <a:buSzPts val="1600"/>
              <a:buChar char="•"/>
            </a:pPr>
            <a:r>
              <a:rPr lang="cs-CZ" sz="1600">
                <a:solidFill>
                  <a:srgbClr val="FF0000"/>
                </a:solidFill>
              </a:rPr>
              <a:t>Statutární zástupce žadatele je trestně bezúhonný</a:t>
            </a:r>
            <a:endParaRPr/>
          </a:p>
          <a:p>
            <a:pPr marL="342900" lvl="0" indent="-342900" algn="l" rtl="0">
              <a:spcBef>
                <a:spcPts val="320"/>
              </a:spcBef>
              <a:spcAft>
                <a:spcPts val="0"/>
              </a:spcAft>
              <a:buClr>
                <a:srgbClr val="FF0000"/>
              </a:buClr>
              <a:buSzPts val="1600"/>
              <a:buChar char="•"/>
            </a:pPr>
            <a:r>
              <a:rPr lang="cs-CZ" sz="1600">
                <a:solidFill>
                  <a:srgbClr val="FF0000"/>
                </a:solidFill>
              </a:rPr>
              <a:t>Projekt je v souladu s integrovanou strategií CLLD</a:t>
            </a:r>
            <a:endParaRPr/>
          </a:p>
        </p:txBody>
      </p:sp>
      <p:sp>
        <p:nvSpPr>
          <p:cNvPr id="304" name="Google Shape;30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25</a:t>
            </a:fld>
            <a:endParaRPr/>
          </a:p>
        </p:txBody>
      </p:sp>
      <p:pic>
        <p:nvPicPr>
          <p:cNvPr id="305" name="Google Shape;305;p34"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pic>
        <p:nvPicPr>
          <p:cNvPr id="306" name="Google Shape;306;p34"/>
          <p:cNvPicPr preferRelativeResize="0"/>
          <p:nvPr/>
        </p:nvPicPr>
        <p:blipFill rotWithShape="1">
          <a:blip r:embed="rId4">
            <a:alphaModFix/>
          </a:blip>
          <a:srcRect/>
          <a:stretch/>
        </p:blipFill>
        <p:spPr>
          <a:xfrm>
            <a:off x="0" y="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2400"/>
              <a:buFont typeface="PT Sans"/>
              <a:buNone/>
            </a:pPr>
            <a:r>
              <a:rPr lang="cs-CZ" sz="2400" b="0">
                <a:solidFill>
                  <a:srgbClr val="0070C0"/>
                </a:solidFill>
              </a:rPr>
              <a:t>SPECIFICKÁ KRITÉRIA PŘIJATELNOSTI</a:t>
            </a:r>
            <a:endParaRPr sz="2400" b="0">
              <a:solidFill>
                <a:srgbClr val="0070C0"/>
              </a:solidFill>
            </a:endParaRPr>
          </a:p>
        </p:txBody>
      </p:sp>
      <p:sp>
        <p:nvSpPr>
          <p:cNvPr id="312" name="Google Shape;312;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B050"/>
              </a:buClr>
              <a:buSzPts val="1800"/>
              <a:buChar char="•"/>
            </a:pPr>
            <a:r>
              <a:rPr lang="cs-CZ" sz="1800">
                <a:solidFill>
                  <a:srgbClr val="00B050"/>
                </a:solidFill>
              </a:rPr>
              <a:t>Žadatel má zajištěnou administrativní, finanční a provozní kapacitu k realizaci a udržitelnosti projektu </a:t>
            </a:r>
            <a:endParaRPr sz="1800">
              <a:solidFill>
                <a:srgbClr val="00B050"/>
              </a:solidFill>
            </a:endParaRPr>
          </a:p>
          <a:p>
            <a:pPr marL="0" lvl="0" indent="0" algn="l" rtl="0">
              <a:spcBef>
                <a:spcPts val="640"/>
              </a:spcBef>
              <a:spcAft>
                <a:spcPts val="0"/>
              </a:spcAft>
              <a:buClr>
                <a:schemeClr val="dk1"/>
              </a:buClr>
              <a:buSzPts val="3200"/>
              <a:buNone/>
            </a:pPr>
            <a:endParaRPr/>
          </a:p>
          <a:p>
            <a:pPr marL="0" lvl="0" indent="0" algn="l" rtl="0">
              <a:spcBef>
                <a:spcPts val="400"/>
              </a:spcBef>
              <a:spcAft>
                <a:spcPts val="0"/>
              </a:spcAft>
              <a:buClr>
                <a:srgbClr val="0070C0"/>
              </a:buClr>
              <a:buSzPts val="2000"/>
              <a:buNone/>
            </a:pPr>
            <a:r>
              <a:rPr lang="cs-CZ" sz="2000">
                <a:solidFill>
                  <a:srgbClr val="0070C0"/>
                </a:solidFill>
              </a:rPr>
              <a:t>Aktivita – Infrastruktura základních škol</a:t>
            </a:r>
            <a:endParaRPr/>
          </a:p>
          <a:p>
            <a:pPr marL="342900" lvl="0" indent="-342900" algn="l" rtl="0">
              <a:spcBef>
                <a:spcPts val="360"/>
              </a:spcBef>
              <a:spcAft>
                <a:spcPts val="0"/>
              </a:spcAft>
              <a:buClr>
                <a:srgbClr val="00B050"/>
              </a:buClr>
              <a:buSzPts val="1800"/>
              <a:buFont typeface="Arial"/>
              <a:buChar char="•"/>
            </a:pPr>
            <a:r>
              <a:rPr lang="cs-CZ" sz="1800">
                <a:solidFill>
                  <a:srgbClr val="00B050"/>
                </a:solidFill>
              </a:rPr>
              <a:t>Projekt je v souladu s Dlouhodobým záměrem vzdělávání a rozvoje vzdělávací soustavy ČR na období 2015-2020</a:t>
            </a:r>
            <a:endParaRPr/>
          </a:p>
          <a:p>
            <a:pPr marL="342900" lvl="0" indent="-342900" algn="l" rtl="0">
              <a:spcBef>
                <a:spcPts val="360"/>
              </a:spcBef>
              <a:spcAft>
                <a:spcPts val="0"/>
              </a:spcAft>
              <a:buClr>
                <a:srgbClr val="00B050"/>
              </a:buClr>
              <a:buSzPts val="1800"/>
              <a:buFont typeface="Arial"/>
              <a:buChar char="•"/>
            </a:pPr>
            <a:r>
              <a:rPr lang="cs-CZ" sz="1800">
                <a:solidFill>
                  <a:srgbClr val="00B050"/>
                </a:solidFill>
              </a:rPr>
              <a:t>Projekt je v souladu s Místním akčním plánem</a:t>
            </a:r>
            <a:endParaRPr/>
          </a:p>
          <a:p>
            <a:pPr marL="342900" lvl="0" indent="-342900" algn="l" rtl="0">
              <a:spcBef>
                <a:spcPts val="360"/>
              </a:spcBef>
              <a:spcAft>
                <a:spcPts val="0"/>
              </a:spcAft>
              <a:buClr>
                <a:srgbClr val="00B050"/>
              </a:buClr>
              <a:buSzPts val="1800"/>
              <a:buFont typeface="Arial"/>
              <a:buChar char="•"/>
            </a:pPr>
            <a:r>
              <a:rPr lang="cs-CZ" sz="1800">
                <a:solidFill>
                  <a:srgbClr val="00B050"/>
                </a:solidFill>
              </a:rPr>
              <a:t>Projektový záměr musí být uveden v seznamu projektových záměrů pro investiční intervence IROP (příloha MAP)</a:t>
            </a:r>
            <a:endParaRPr sz="1800">
              <a:solidFill>
                <a:srgbClr val="00B050"/>
              </a:solidFill>
            </a:endParaRPr>
          </a:p>
          <a:p>
            <a:pPr marL="342900" lvl="0" indent="-342900" algn="l" rtl="0">
              <a:spcBef>
                <a:spcPts val="360"/>
              </a:spcBef>
              <a:spcAft>
                <a:spcPts val="0"/>
              </a:spcAft>
              <a:buClr>
                <a:srgbClr val="00B050"/>
              </a:buClr>
              <a:buSzPts val="1800"/>
              <a:buChar char="•"/>
            </a:pPr>
            <a:r>
              <a:rPr lang="cs-CZ" sz="1800">
                <a:solidFill>
                  <a:srgbClr val="00B050"/>
                </a:solidFill>
              </a:rPr>
              <a:t>Klíčové kompetence IROP musí mít škola zapracované ve svém ŠVP. Oblast Člověk a svět práce lze do ŠVP zapracovat a předložit aktualizovanou část ŠVP s první ZoU projektu.</a:t>
            </a:r>
            <a:endParaRPr sz="1800">
              <a:solidFill>
                <a:srgbClr val="00B050"/>
              </a:solidFill>
            </a:endParaRPr>
          </a:p>
          <a:p>
            <a:pPr marL="342900" lvl="0" indent="-342900" algn="l" rtl="0">
              <a:lnSpc>
                <a:spcPct val="115000"/>
              </a:lnSpc>
              <a:spcBef>
                <a:spcPts val="0"/>
              </a:spcBef>
              <a:spcAft>
                <a:spcPts val="0"/>
              </a:spcAft>
              <a:buClr>
                <a:srgbClr val="00B050"/>
              </a:buClr>
              <a:buSzPts val="1800"/>
              <a:buChar char="•"/>
            </a:pPr>
            <a:r>
              <a:rPr lang="cs-CZ" sz="1800">
                <a:solidFill>
                  <a:srgbClr val="00B050"/>
                </a:solidFill>
              </a:rPr>
              <a:t>Projekt nezískal podporu z Národního fondu pro podporu MŠ a ZŠ (na stejné výdaje)</a:t>
            </a:r>
            <a:endParaRPr sz="1800">
              <a:solidFill>
                <a:srgbClr val="00B050"/>
              </a:solidFill>
            </a:endParaRPr>
          </a:p>
          <a:p>
            <a:pPr marL="342900" lvl="0" indent="-342900" algn="l" rtl="0">
              <a:spcBef>
                <a:spcPts val="360"/>
              </a:spcBef>
              <a:spcAft>
                <a:spcPts val="0"/>
              </a:spcAft>
              <a:buClr>
                <a:srgbClr val="00B050"/>
              </a:buClr>
              <a:buSzPts val="1800"/>
              <a:buChar char="•"/>
            </a:pPr>
            <a:endParaRPr sz="1800">
              <a:solidFill>
                <a:srgbClr val="00B050"/>
              </a:solidFill>
            </a:endParaRPr>
          </a:p>
        </p:txBody>
      </p:sp>
      <p:sp>
        <p:nvSpPr>
          <p:cNvPr id="313" name="Google Shape;31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26</a:t>
            </a:fld>
            <a:endParaRPr/>
          </a:p>
        </p:txBody>
      </p:sp>
      <p:pic>
        <p:nvPicPr>
          <p:cNvPr id="314" name="Google Shape;314;p35"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pic>
        <p:nvPicPr>
          <p:cNvPr id="315" name="Google Shape;315;p35"/>
          <p:cNvPicPr preferRelativeResize="0"/>
          <p:nvPr/>
        </p:nvPicPr>
        <p:blipFill rotWithShape="1">
          <a:blip r:embed="rId4">
            <a:alphaModFix/>
          </a:blip>
          <a:srcRect/>
          <a:stretch/>
        </p:blipFill>
        <p:spPr>
          <a:xfrm>
            <a:off x="0" y="44451"/>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6"/>
          <p:cNvSpPr/>
          <p:nvPr/>
        </p:nvSpPr>
        <p:spPr>
          <a:xfrm>
            <a:off x="3924300" y="406400"/>
            <a:ext cx="4968875" cy="808038"/>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800" b="0" i="0" u="none" strike="noStrike" cap="none">
              <a:solidFill>
                <a:srgbClr val="7F7F7F"/>
              </a:solidFill>
              <a:latin typeface="Arial Black"/>
              <a:ea typeface="Arial Black"/>
              <a:cs typeface="Arial Black"/>
              <a:sym typeface="Arial Black"/>
            </a:endParaRPr>
          </a:p>
        </p:txBody>
      </p:sp>
      <p:sp>
        <p:nvSpPr>
          <p:cNvPr id="322" name="Google Shape;322;p36"/>
          <p:cNvSpPr txBox="1"/>
          <p:nvPr/>
        </p:nvSpPr>
        <p:spPr>
          <a:xfrm>
            <a:off x="363538" y="239713"/>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600"/>
              <a:buFont typeface="Arial"/>
              <a:buNone/>
            </a:pPr>
            <a:endParaRPr sz="2600" b="1" i="0" u="none" strike="noStrike" cap="none">
              <a:solidFill>
                <a:srgbClr val="0070C0"/>
              </a:solidFill>
              <a:latin typeface="PT Sans"/>
              <a:ea typeface="PT Sans"/>
              <a:cs typeface="PT Sans"/>
              <a:sym typeface="PT Sans"/>
            </a:endParaRPr>
          </a:p>
        </p:txBody>
      </p:sp>
      <p:sp>
        <p:nvSpPr>
          <p:cNvPr id="323" name="Google Shape;323;p36"/>
          <p:cNvSpPr txBox="1"/>
          <p:nvPr/>
        </p:nvSpPr>
        <p:spPr>
          <a:xfrm>
            <a:off x="539552" y="1578543"/>
            <a:ext cx="8229600" cy="47356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200"/>
              <a:buFont typeface="Arial"/>
              <a:buNone/>
            </a:pPr>
            <a:r>
              <a:rPr lang="cs-CZ" sz="2200" b="1" i="0" u="none" strike="noStrike" cap="none">
                <a:solidFill>
                  <a:schemeClr val="dk1"/>
                </a:solidFill>
                <a:latin typeface="PT Sans"/>
                <a:ea typeface="PT Sans"/>
                <a:cs typeface="PT Sans"/>
                <a:sym typeface="PT Sans"/>
              </a:rPr>
              <a:t>Akční plány vzdělávání</a:t>
            </a:r>
            <a:endParaRPr/>
          </a:p>
          <a:p>
            <a:pPr marL="0" marR="0" lvl="0" indent="0" algn="l" rtl="0">
              <a:spcBef>
                <a:spcPts val="400"/>
              </a:spcBef>
              <a:spcAft>
                <a:spcPts val="0"/>
              </a:spcAft>
              <a:buClr>
                <a:srgbClr val="888888"/>
              </a:buClr>
              <a:buSzPts val="2000"/>
              <a:buFont typeface="Arial"/>
              <a:buNone/>
            </a:pPr>
            <a:endParaRPr sz="2000" b="1" i="0" u="none" strike="noStrike" cap="none">
              <a:solidFill>
                <a:schemeClr val="dk1"/>
              </a:solidFill>
              <a:latin typeface="PT Sans"/>
              <a:ea typeface="PT Sans"/>
              <a:cs typeface="PT Sans"/>
              <a:sym typeface="PT Sans"/>
            </a:endParaRPr>
          </a:p>
          <a:p>
            <a:pPr marL="342900" marR="0" lvl="0" indent="-342900" algn="l" rtl="0">
              <a:spcBef>
                <a:spcPts val="1200"/>
              </a:spcBef>
              <a:spcAft>
                <a:spcPts val="0"/>
              </a:spcAft>
              <a:buClr>
                <a:schemeClr val="dk1"/>
              </a:buClr>
              <a:buSzPts val="2200"/>
              <a:buFont typeface="Noto Sans Symbols"/>
              <a:buChar char="➢"/>
            </a:pPr>
            <a:r>
              <a:rPr lang="cs-CZ" sz="2200" b="1" i="0" u="none" strike="noStrike" cap="none">
                <a:solidFill>
                  <a:schemeClr val="dk1"/>
                </a:solidFill>
                <a:latin typeface="PT Sans"/>
                <a:ea typeface="PT Sans"/>
                <a:cs typeface="PT Sans"/>
                <a:sym typeface="PT Sans"/>
              </a:rPr>
              <a:t>Místní akční plán vzdělávání </a:t>
            </a:r>
            <a:r>
              <a:rPr lang="cs-CZ" sz="2200" b="0" i="0" u="none" strike="noStrike" cap="none">
                <a:solidFill>
                  <a:schemeClr val="dk1"/>
                </a:solidFill>
                <a:latin typeface="PT Sans"/>
                <a:ea typeface="PT Sans"/>
                <a:cs typeface="PT Sans"/>
                <a:sym typeface="PT Sans"/>
              </a:rPr>
              <a:t>(MAP)</a:t>
            </a:r>
            <a:endParaRPr/>
          </a:p>
          <a:p>
            <a:pPr marL="800100" marR="0" lvl="2" indent="-342900" algn="l" rtl="0">
              <a:spcBef>
                <a:spcPts val="1200"/>
              </a:spcBef>
              <a:spcAft>
                <a:spcPts val="0"/>
              </a:spcAft>
              <a:buClr>
                <a:schemeClr val="dk1"/>
              </a:buClr>
              <a:buSzPts val="2200"/>
              <a:buFont typeface="Noto Sans Symbols"/>
              <a:buChar char="➢"/>
            </a:pPr>
            <a:r>
              <a:rPr lang="cs-CZ" sz="2200" b="0" i="0" u="none" strike="noStrike" cap="none">
                <a:solidFill>
                  <a:schemeClr val="dk1"/>
                </a:solidFill>
                <a:latin typeface="PT Sans"/>
                <a:ea typeface="PT Sans"/>
                <a:cs typeface="PT Sans"/>
                <a:sym typeface="PT Sans"/>
              </a:rPr>
              <a:t>Strategický rámec schválený Říd</a:t>
            </a:r>
            <a:r>
              <a:rPr lang="cs-CZ" sz="2200">
                <a:solidFill>
                  <a:schemeClr val="dk1"/>
                </a:solidFill>
                <a:latin typeface="PT Sans"/>
                <a:ea typeface="PT Sans"/>
                <a:cs typeface="PT Sans"/>
                <a:sym typeface="PT Sans"/>
              </a:rPr>
              <a:t>í</a:t>
            </a:r>
            <a:r>
              <a:rPr lang="cs-CZ" sz="2200" b="0" i="0" u="none" strike="noStrike" cap="none">
                <a:solidFill>
                  <a:schemeClr val="dk1"/>
                </a:solidFill>
                <a:latin typeface="PT Sans"/>
                <a:ea typeface="PT Sans"/>
                <a:cs typeface="PT Sans"/>
                <a:sym typeface="PT Sans"/>
              </a:rPr>
              <a:t>cím výborem MAP</a:t>
            </a:r>
            <a:endParaRPr/>
          </a:p>
          <a:p>
            <a:pPr marL="1257300" marR="0" lvl="3" indent="-342900" algn="l" rtl="0">
              <a:spcBef>
                <a:spcPts val="1200"/>
              </a:spcBef>
              <a:spcAft>
                <a:spcPts val="0"/>
              </a:spcAft>
              <a:buClr>
                <a:schemeClr val="dk1"/>
              </a:buClr>
              <a:buSzPts val="1800"/>
              <a:buFont typeface="Noto Sans Symbols"/>
              <a:buChar char="➢"/>
            </a:pPr>
            <a:r>
              <a:rPr lang="cs-CZ" sz="1800" b="0" i="0" u="none" strike="noStrike" cap="none">
                <a:solidFill>
                  <a:schemeClr val="dk1"/>
                </a:solidFill>
                <a:latin typeface="PT Sans"/>
                <a:ea typeface="PT Sans"/>
                <a:cs typeface="PT Sans"/>
                <a:sym typeface="PT Sans"/>
              </a:rPr>
              <a:t>zacílení priorit ZŠ a zájmového, neformálního a celoživotního vzdělávání; </a:t>
            </a:r>
            <a:r>
              <a:rPr lang="cs-CZ" sz="1800" b="1" i="0" u="none" strike="noStrike" cap="none">
                <a:solidFill>
                  <a:srgbClr val="FF0000"/>
                </a:solidFill>
                <a:latin typeface="PT Sans"/>
                <a:ea typeface="PT Sans"/>
                <a:cs typeface="PT Sans"/>
                <a:sym typeface="PT Sans"/>
              </a:rPr>
              <a:t>revize PD IROP 1.1 podmínka i pro MŠ</a:t>
            </a:r>
            <a:endParaRPr/>
          </a:p>
          <a:p>
            <a:pPr marL="342900" marR="0" lvl="0" indent="-203200" algn="l" rtl="0">
              <a:spcBef>
                <a:spcPts val="440"/>
              </a:spcBef>
              <a:spcAft>
                <a:spcPts val="0"/>
              </a:spcAft>
              <a:buClr>
                <a:srgbClr val="888888"/>
              </a:buClr>
              <a:buSzPts val="2200"/>
              <a:buFont typeface="Arial"/>
              <a:buNone/>
            </a:pPr>
            <a:endParaRPr sz="2200" b="0" i="0" u="none" strike="noStrike" cap="none">
              <a:solidFill>
                <a:schemeClr val="dk1"/>
              </a:solidFill>
              <a:latin typeface="PT Sans"/>
              <a:ea typeface="PT Sans"/>
              <a:cs typeface="PT Sans"/>
              <a:sym typeface="PT Sans"/>
            </a:endParaRPr>
          </a:p>
          <a:p>
            <a:pPr marL="0" marR="0" lvl="0" indent="0" algn="l" rtl="0">
              <a:lnSpc>
                <a:spcPct val="170000"/>
              </a:lnSpc>
              <a:spcBef>
                <a:spcPts val="440"/>
              </a:spcBef>
              <a:spcAft>
                <a:spcPts val="0"/>
              </a:spcAft>
              <a:buClr>
                <a:srgbClr val="888888"/>
              </a:buClr>
              <a:buSzPts val="2200"/>
              <a:buFont typeface="Arial"/>
              <a:buNone/>
            </a:pPr>
            <a:endParaRPr sz="2200" b="0" i="0" u="none" strike="noStrike" cap="none">
              <a:solidFill>
                <a:schemeClr val="dk1"/>
              </a:solidFill>
              <a:latin typeface="PT Sans"/>
              <a:ea typeface="PT Sans"/>
              <a:cs typeface="PT Sans"/>
              <a:sym typeface="PT Sans"/>
            </a:endParaRPr>
          </a:p>
        </p:txBody>
      </p:sp>
      <p:pic>
        <p:nvPicPr>
          <p:cNvPr id="324" name="Google Shape;324;p36"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sp>
        <p:nvSpPr>
          <p:cNvPr id="325" name="Google Shape;325;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27</a:t>
            </a:fld>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3200"/>
              <a:buFont typeface="PT Sans"/>
              <a:buNone/>
            </a:pPr>
            <a:r>
              <a:rPr lang="cs-CZ" sz="3200" b="0">
                <a:solidFill>
                  <a:srgbClr val="0070C0"/>
                </a:solidFill>
              </a:rPr>
              <a:t>VĚCNÉ HODNOCENÍ</a:t>
            </a:r>
            <a:endParaRPr sz="3200" b="0">
              <a:solidFill>
                <a:srgbClr val="0070C0"/>
              </a:solidFill>
            </a:endParaRPr>
          </a:p>
        </p:txBody>
      </p:sp>
      <p:graphicFrame>
        <p:nvGraphicFramePr>
          <p:cNvPr id="331" name="Google Shape;331;p37"/>
          <p:cNvGraphicFramePr/>
          <p:nvPr>
            <p:extLst>
              <p:ext uri="{D42A27DB-BD31-4B8C-83A1-F6EECF244321}">
                <p14:modId xmlns:p14="http://schemas.microsoft.com/office/powerpoint/2010/main" val="4060492778"/>
              </p:ext>
            </p:extLst>
          </p:nvPr>
        </p:nvGraphicFramePr>
        <p:xfrm>
          <a:off x="457200" y="1330036"/>
          <a:ext cx="8353425" cy="4824377"/>
        </p:xfrm>
        <a:graphic>
          <a:graphicData uri="http://schemas.openxmlformats.org/drawingml/2006/table">
            <a:tbl>
              <a:tblPr>
                <a:noFill/>
                <a:tableStyleId>{B388DEB3-7CBE-4940-A80D-3093A4EA1484}</a:tableStyleId>
              </a:tblPr>
              <a:tblGrid>
                <a:gridCol w="571500"/>
                <a:gridCol w="2476500"/>
                <a:gridCol w="4352925"/>
                <a:gridCol w="952500"/>
              </a:tblGrid>
              <a:tr h="752785">
                <a:tc gridSpan="4">
                  <a:txBody>
                    <a:bodyPr/>
                    <a:lstStyle/>
                    <a:p>
                      <a:pPr marL="0" marR="0" lvl="0" indent="0" algn="ctr" rtl="0">
                        <a:spcBef>
                          <a:spcPts val="0"/>
                        </a:spcBef>
                        <a:spcAft>
                          <a:spcPts val="0"/>
                        </a:spcAft>
                        <a:buNone/>
                      </a:pPr>
                      <a:r>
                        <a:rPr lang="cs-CZ" sz="900" u="none" strike="noStrike" cap="none" dirty="0"/>
                        <a:t>Věcné hodnocení žádosti o podporu </a:t>
                      </a:r>
                      <a:r>
                        <a:rPr lang="cs-CZ" sz="900" u="none" strike="noStrike" cap="none" dirty="0" smtClean="0"/>
                        <a:t>ve III. </a:t>
                      </a:r>
                      <a:r>
                        <a:rPr lang="cs-CZ" sz="900" u="none" strike="noStrike" cap="none" dirty="0"/>
                        <a:t>výzvě IROP (</a:t>
                      </a:r>
                      <a:r>
                        <a:rPr lang="cs-CZ" sz="900" u="none" strike="noStrike" cap="none" dirty="0" smtClean="0"/>
                        <a:t>č.282</a:t>
                      </a:r>
                      <a:r>
                        <a:rPr lang="cs-CZ" sz="900" dirty="0" smtClean="0"/>
                        <a:t>/06_16_075/CLLD_17_03_011</a:t>
                      </a:r>
                      <a:r>
                        <a:rPr lang="cs-CZ" sz="900" u="none" strike="noStrike" cap="none" dirty="0"/>
                        <a:t>) -  Infrastruktura pro vzdělávání na území MAS</a:t>
                      </a:r>
                      <a:r>
                        <a:rPr lang="cs-CZ" sz="900" dirty="0"/>
                        <a:t> Krkonoše</a:t>
                      </a:r>
                      <a:r>
                        <a:rPr lang="cs-CZ" sz="900" u="none" strike="noStrike" cap="none" dirty="0"/>
                        <a:t>  - v rámci výzvy IROP č. 68„ZVYŠOVÁNÍ KVALITY A DOSTUPNOSTI INFRASTRUKTURY PRO VZDĚLÁVÁNÍ A CELOŽIVOTNÍ UČENÍ - INTEGROVANÉ PROJEKTY CLLD</a:t>
                      </a:r>
                      <a:endParaRPr sz="900" b="0" i="0" u="none" strike="noStrike" cap="none" dirty="0">
                        <a:solidFill>
                          <a:srgbClr val="000000"/>
                        </a:solidFill>
                        <a:latin typeface="Calibri"/>
                        <a:ea typeface="Calibri"/>
                        <a:cs typeface="Calibri"/>
                        <a:sym typeface="Calibri"/>
                      </a:endParaRPr>
                    </a:p>
                  </a:txBody>
                  <a:tcPr marL="7350" marR="7350" marT="7350" marB="0" anchor="ctr"/>
                </a:tc>
                <a:tc hMerge="1">
                  <a:txBody>
                    <a:bodyPr/>
                    <a:lstStyle/>
                    <a:p>
                      <a:endParaRPr lang="cs-CZ"/>
                    </a:p>
                  </a:txBody>
                  <a:tcPr/>
                </a:tc>
                <a:tc hMerge="1">
                  <a:txBody>
                    <a:bodyPr/>
                    <a:lstStyle/>
                    <a:p>
                      <a:endParaRPr lang="cs-CZ"/>
                    </a:p>
                  </a:txBody>
                  <a:tcPr/>
                </a:tc>
                <a:tc hMerge="1">
                  <a:txBody>
                    <a:bodyPr/>
                    <a:lstStyle/>
                    <a:p>
                      <a:endParaRPr lang="cs-CZ"/>
                    </a:p>
                  </a:txBody>
                  <a:tcPr/>
                </a:tc>
              </a:tr>
              <a:tr h="458224">
                <a:tc>
                  <a:txBody>
                    <a:bodyPr/>
                    <a:lstStyle/>
                    <a:p>
                      <a:pPr marL="0" marR="0" lvl="0" indent="0" algn="ctr" rtl="0">
                        <a:spcBef>
                          <a:spcPts val="0"/>
                        </a:spcBef>
                        <a:spcAft>
                          <a:spcPts val="0"/>
                        </a:spcAft>
                        <a:buNone/>
                      </a:pPr>
                      <a:r>
                        <a:rPr lang="cs-CZ" sz="900" u="none" strike="noStrike" cap="none"/>
                        <a:t>Číslo</a:t>
                      </a:r>
                      <a:endParaRPr sz="900" b="1" i="0" u="none" strike="noStrike" cap="none">
                        <a:solidFill>
                          <a:srgbClr val="000000"/>
                        </a:solidFill>
                        <a:latin typeface="Calibri"/>
                        <a:ea typeface="Calibri"/>
                        <a:cs typeface="Calibri"/>
                        <a:sym typeface="Calibri"/>
                      </a:endParaRPr>
                    </a:p>
                  </a:txBody>
                  <a:tcPr marL="7350" marR="7350" marT="7350" marB="0" anchor="ctr"/>
                </a:tc>
                <a:tc>
                  <a:txBody>
                    <a:bodyPr/>
                    <a:lstStyle/>
                    <a:p>
                      <a:pPr marL="0" marR="0" lvl="0" indent="0" algn="ctr" rtl="0">
                        <a:spcBef>
                          <a:spcPts val="0"/>
                        </a:spcBef>
                        <a:spcAft>
                          <a:spcPts val="0"/>
                        </a:spcAft>
                        <a:buNone/>
                      </a:pPr>
                      <a:r>
                        <a:rPr lang="cs-CZ" sz="900" u="none" strike="noStrike" cap="none"/>
                        <a:t>Název kritéria</a:t>
                      </a:r>
                      <a:endParaRPr sz="900" b="1" i="0" u="none" strike="noStrike" cap="none">
                        <a:solidFill>
                          <a:srgbClr val="000000"/>
                        </a:solidFill>
                        <a:latin typeface="Calibri"/>
                        <a:ea typeface="Calibri"/>
                        <a:cs typeface="Calibri"/>
                        <a:sym typeface="Calibri"/>
                      </a:endParaRPr>
                    </a:p>
                  </a:txBody>
                  <a:tcPr marL="7350" marR="7350" marT="7350" marB="0" anchor="ctr"/>
                </a:tc>
                <a:tc>
                  <a:txBody>
                    <a:bodyPr/>
                    <a:lstStyle/>
                    <a:p>
                      <a:pPr marL="0" marR="0" lvl="0" indent="0" algn="ctr" rtl="0">
                        <a:spcBef>
                          <a:spcPts val="0"/>
                        </a:spcBef>
                        <a:spcAft>
                          <a:spcPts val="0"/>
                        </a:spcAft>
                        <a:buNone/>
                      </a:pPr>
                      <a:r>
                        <a:rPr lang="cs-CZ" sz="900" u="none" strike="noStrike" cap="none" dirty="0"/>
                        <a:t>Popis pro hodnocení</a:t>
                      </a:r>
                      <a:endParaRPr sz="900" b="1" i="0" u="none" strike="noStrike" cap="none" dirty="0">
                        <a:solidFill>
                          <a:srgbClr val="000000"/>
                        </a:solidFill>
                        <a:latin typeface="Calibri"/>
                        <a:ea typeface="Calibri"/>
                        <a:cs typeface="Calibri"/>
                        <a:sym typeface="Calibri"/>
                      </a:endParaRPr>
                    </a:p>
                  </a:txBody>
                  <a:tcPr marL="7350" marR="7350" marT="7350" marB="0" anchor="ctr"/>
                </a:tc>
                <a:tc>
                  <a:txBody>
                    <a:bodyPr/>
                    <a:lstStyle/>
                    <a:p>
                      <a:pPr marL="0" marR="0" lvl="0" indent="0" algn="ctr" rtl="0">
                        <a:spcBef>
                          <a:spcPts val="0"/>
                        </a:spcBef>
                        <a:spcAft>
                          <a:spcPts val="0"/>
                        </a:spcAft>
                        <a:buNone/>
                      </a:pPr>
                      <a:r>
                        <a:rPr lang="cs-CZ" sz="900" u="none" strike="noStrike" cap="none"/>
                        <a:t>Hodnocení (body)</a:t>
                      </a:r>
                      <a:endParaRPr sz="900" b="1" i="0" u="none" strike="noStrike" cap="none">
                        <a:solidFill>
                          <a:srgbClr val="000000"/>
                        </a:solidFill>
                        <a:latin typeface="Calibri"/>
                        <a:ea typeface="Calibri"/>
                        <a:cs typeface="Calibri"/>
                        <a:sym typeface="Calibri"/>
                      </a:endParaRPr>
                    </a:p>
                  </a:txBody>
                  <a:tcPr marL="7350" marR="7350" marT="7350" marB="0" anchor="ctr"/>
                </a:tc>
              </a:tr>
              <a:tr h="1002118">
                <a:tc rowSpan="2">
                  <a:txBody>
                    <a:bodyPr/>
                    <a:lstStyle/>
                    <a:p>
                      <a:pPr marL="0" marR="0" lvl="0" indent="0" algn="ctr" rtl="0">
                        <a:spcBef>
                          <a:spcPts val="0"/>
                        </a:spcBef>
                        <a:spcAft>
                          <a:spcPts val="0"/>
                        </a:spcAft>
                        <a:buNone/>
                      </a:pPr>
                      <a:r>
                        <a:rPr lang="cs-CZ" sz="900" u="none" strike="noStrike" cap="none"/>
                        <a:t>1.</a:t>
                      </a:r>
                      <a:endParaRPr sz="900" b="1" i="0" u="none" strike="noStrike" cap="none">
                        <a:solidFill>
                          <a:srgbClr val="000000"/>
                        </a:solidFill>
                        <a:latin typeface="Calibri"/>
                        <a:ea typeface="Calibri"/>
                        <a:cs typeface="Calibri"/>
                        <a:sym typeface="Calibri"/>
                      </a:endParaRPr>
                    </a:p>
                  </a:txBody>
                  <a:tcPr marL="7350" marR="7350" marT="7350" marB="0" anchor="ctr"/>
                </a:tc>
                <a:tc rowSpan="2">
                  <a:txBody>
                    <a:bodyPr/>
                    <a:lstStyle/>
                    <a:p>
                      <a:pPr marL="0" marR="0" lvl="0" indent="0" algn="l" rtl="0">
                        <a:spcBef>
                          <a:spcPts val="0"/>
                        </a:spcBef>
                        <a:spcAft>
                          <a:spcPts val="0"/>
                        </a:spcAft>
                        <a:buNone/>
                      </a:pPr>
                      <a:r>
                        <a:rPr lang="cs-CZ" sz="1200" b="0" i="0" u="none" strike="noStrike" cap="none" dirty="0">
                          <a:solidFill>
                            <a:schemeClr val="dk1"/>
                          </a:solidFill>
                          <a:latin typeface="Calibri"/>
                          <a:ea typeface="Calibri"/>
                          <a:cs typeface="Calibri"/>
                          <a:sym typeface="Calibri"/>
                        </a:rPr>
                        <a:t>Technická připravenost projektu </a:t>
                      </a:r>
                      <a:endParaRPr lang="cs-CZ" sz="1200" b="0" i="0" u="none" strike="noStrike" cap="none" dirty="0" smtClean="0">
                        <a:solidFill>
                          <a:schemeClr val="dk1"/>
                        </a:solidFill>
                        <a:latin typeface="Calibri"/>
                        <a:ea typeface="Calibri"/>
                        <a:cs typeface="Calibri"/>
                        <a:sym typeface="Calibri"/>
                      </a:endParaRPr>
                    </a:p>
                    <a:p>
                      <a:pPr marL="0" marR="0" lvl="0" indent="0" algn="ctr" rtl="0">
                        <a:spcBef>
                          <a:spcPts val="0"/>
                        </a:spcBef>
                        <a:spcAft>
                          <a:spcPts val="0"/>
                        </a:spcAft>
                        <a:buNone/>
                      </a:pPr>
                      <a:r>
                        <a:rPr lang="cs-CZ" sz="1200" b="0" i="0" u="none" strike="noStrike" cap="none" dirty="0" smtClean="0">
                          <a:solidFill>
                            <a:schemeClr val="dk1"/>
                          </a:solidFill>
                          <a:latin typeface="Calibri"/>
                          <a:ea typeface="Calibri"/>
                          <a:cs typeface="Calibri"/>
                          <a:sym typeface="Calibri"/>
                        </a:rPr>
                        <a:t>        (Aspekt proveditelnosti)</a:t>
                      </a:r>
                      <a:endParaRPr sz="1200" b="0" i="0" u="none" strike="noStrike" cap="none" dirty="0">
                        <a:solidFill>
                          <a:schemeClr val="dk1"/>
                        </a:solidFill>
                        <a:latin typeface="Calibri"/>
                        <a:ea typeface="Calibri"/>
                        <a:cs typeface="Calibri"/>
                        <a:sym typeface="Calibri"/>
                      </a:endParaRPr>
                    </a:p>
                  </a:txBody>
                  <a:tcPr marL="7350" marR="7350" marT="7350" marB="0" anchor="ctr"/>
                </a:tc>
                <a:tc>
                  <a:txBody>
                    <a:bodyPr/>
                    <a:lstStyle/>
                    <a:p>
                      <a:pPr marL="0" marR="0" lvl="0" indent="0" algn="just" rtl="0">
                        <a:spcBef>
                          <a:spcPts val="0"/>
                        </a:spcBef>
                        <a:spcAft>
                          <a:spcPts val="0"/>
                        </a:spcAft>
                        <a:buNone/>
                      </a:pPr>
                      <a:r>
                        <a:rPr lang="cs-CZ" sz="1100" dirty="0" smtClean="0"/>
                        <a:t>Žadatel má ke dni podání žádosti o podporu platné pravomocné stavební povolení nebo souhlas s provedením ohlášeného stavebního záměru nebo účinnou veřejnoprávní smlouvu nahrazující stavební povolení nebo k žádosti přiloží čestné prohlášení, že realizace projektu nepodléhá stavebnímu řízení (ohlášení), nebo součástí projektu nejsou stavební práce.</a:t>
                      </a:r>
                      <a:endParaRPr sz="1100" dirty="0"/>
                    </a:p>
                  </a:txBody>
                  <a:tcPr marL="7350" marR="7350" marT="7350" marB="0" anchor="ctr"/>
                </a:tc>
                <a:tc>
                  <a:txBody>
                    <a:bodyPr/>
                    <a:lstStyle/>
                    <a:p>
                      <a:pPr marL="0" marR="0" lvl="0" indent="0" algn="ctr" rtl="0">
                        <a:spcBef>
                          <a:spcPts val="0"/>
                        </a:spcBef>
                        <a:spcAft>
                          <a:spcPts val="0"/>
                        </a:spcAft>
                        <a:buNone/>
                      </a:pPr>
                      <a:r>
                        <a:rPr lang="cs-CZ" sz="1100" b="0" i="0" u="none" strike="noStrike" cap="none" dirty="0">
                          <a:solidFill>
                            <a:schemeClr val="dk1"/>
                          </a:solidFill>
                          <a:latin typeface="Arial"/>
                          <a:ea typeface="Arial"/>
                          <a:cs typeface="Arial"/>
                          <a:sym typeface="Arial"/>
                        </a:rPr>
                        <a:t>10</a:t>
                      </a:r>
                      <a:endParaRPr sz="1100" b="0" i="0" u="none" strike="noStrike" cap="none" dirty="0">
                        <a:solidFill>
                          <a:schemeClr val="dk1"/>
                        </a:solidFill>
                        <a:latin typeface="Arial"/>
                        <a:ea typeface="Arial"/>
                        <a:cs typeface="Arial"/>
                        <a:sym typeface="Calibri"/>
                      </a:endParaRPr>
                    </a:p>
                  </a:txBody>
                  <a:tcPr marL="7350" marR="7350" marT="7350" marB="0" anchor="ctr"/>
                </a:tc>
              </a:tr>
              <a:tr h="836310">
                <a:tc vMerge="1">
                  <a:txBody>
                    <a:bodyPr/>
                    <a:lstStyle/>
                    <a:p>
                      <a:endParaRPr lang="cs-CZ"/>
                    </a:p>
                  </a:txBody>
                  <a:tcPr/>
                </a:tc>
                <a:tc vMerge="1">
                  <a:txBody>
                    <a:bodyPr/>
                    <a:lstStyle/>
                    <a:p>
                      <a:endParaRPr lang="cs-CZ"/>
                    </a:p>
                  </a:txBody>
                  <a:tcPr/>
                </a:tc>
                <a:tc>
                  <a:txBody>
                    <a:bodyPr/>
                    <a:lstStyle/>
                    <a:p>
                      <a:pPr marL="0" marR="0" lvl="0" indent="0" algn="just" rtl="0">
                        <a:spcBef>
                          <a:spcPts val="0"/>
                        </a:spcBef>
                        <a:spcAft>
                          <a:spcPts val="0"/>
                        </a:spcAft>
                        <a:buNone/>
                      </a:pPr>
                      <a:r>
                        <a:rPr lang="cs-CZ" sz="1100" b="0" i="0" u="none" strike="noStrike" cap="none" dirty="0" smtClean="0">
                          <a:solidFill>
                            <a:schemeClr val="dk1"/>
                          </a:solidFill>
                          <a:latin typeface="Arial"/>
                          <a:ea typeface="Arial"/>
                          <a:cs typeface="Arial"/>
                          <a:sym typeface="Calibri"/>
                        </a:rPr>
                        <a:t>Projekt nemá ke dni podání žádosti o podporu platné pravomocné stavební povolení nebo souhlas s provedením ohlášeného stavebního záměru nebo účinnou veřejnoprávní smlouvu nahrazující stavební povolení nebo nedoložil čestné prohlášení, že realizace projektu nepodléhá stavebnímu řízení (ohlášení).</a:t>
                      </a:r>
                      <a:endParaRPr sz="1100" b="0" i="0" u="none" strike="noStrike" cap="none" dirty="0">
                        <a:solidFill>
                          <a:schemeClr val="dk1"/>
                        </a:solidFill>
                        <a:latin typeface="Arial"/>
                        <a:ea typeface="Arial"/>
                        <a:cs typeface="Arial"/>
                        <a:sym typeface="Calibri"/>
                      </a:endParaRPr>
                    </a:p>
                  </a:txBody>
                  <a:tcPr marL="7350" marR="7350" marT="7350" marB="0" anchor="ctr"/>
                </a:tc>
                <a:tc>
                  <a:txBody>
                    <a:bodyPr/>
                    <a:lstStyle/>
                    <a:p>
                      <a:pPr marL="0" marR="0" lvl="0" indent="0" algn="ctr" rtl="0">
                        <a:spcBef>
                          <a:spcPts val="0"/>
                        </a:spcBef>
                        <a:spcAft>
                          <a:spcPts val="0"/>
                        </a:spcAft>
                        <a:buNone/>
                      </a:pPr>
                      <a:r>
                        <a:rPr lang="cs-CZ" sz="1100" b="0" i="0" u="none" strike="noStrike" cap="none" dirty="0">
                          <a:solidFill>
                            <a:schemeClr val="dk1"/>
                          </a:solidFill>
                          <a:latin typeface="Arial"/>
                          <a:ea typeface="Arial"/>
                          <a:cs typeface="Arial"/>
                          <a:sym typeface="Arial"/>
                        </a:rPr>
                        <a:t>0</a:t>
                      </a:r>
                      <a:endParaRPr sz="1100" b="0" i="0" u="none" strike="noStrike" cap="none" dirty="0">
                        <a:solidFill>
                          <a:schemeClr val="dk1"/>
                        </a:solidFill>
                        <a:latin typeface="Arial"/>
                        <a:ea typeface="Arial"/>
                        <a:cs typeface="Arial"/>
                        <a:sym typeface="Calibri"/>
                      </a:endParaRPr>
                    </a:p>
                  </a:txBody>
                  <a:tcPr marL="7350" marR="7350" marT="7350" marB="0" anchor="ctr"/>
                </a:tc>
              </a:tr>
              <a:tr h="576098">
                <a:tc rowSpan="3">
                  <a:txBody>
                    <a:bodyPr/>
                    <a:lstStyle/>
                    <a:p>
                      <a:pPr marL="0" marR="0" lvl="0" indent="0" algn="ctr" rtl="0">
                        <a:spcBef>
                          <a:spcPts val="0"/>
                        </a:spcBef>
                        <a:spcAft>
                          <a:spcPts val="0"/>
                        </a:spcAft>
                        <a:buNone/>
                      </a:pPr>
                      <a:r>
                        <a:rPr lang="cs-CZ" sz="900" u="none" strike="noStrike" cap="none"/>
                        <a:t>2.</a:t>
                      </a:r>
                      <a:endParaRPr sz="900" b="1" i="0" u="none" strike="noStrike" cap="none">
                        <a:solidFill>
                          <a:srgbClr val="000000"/>
                        </a:solidFill>
                        <a:latin typeface="Calibri"/>
                        <a:ea typeface="Calibri"/>
                        <a:cs typeface="Calibri"/>
                        <a:sym typeface="Calibri"/>
                      </a:endParaRPr>
                    </a:p>
                  </a:txBody>
                  <a:tcPr marL="7350" marR="7350" marT="7350" marB="0" anchor="ctr"/>
                </a:tc>
                <a:tc rowSpan="3">
                  <a:txBody>
                    <a:bodyPr/>
                    <a:lstStyle/>
                    <a:p>
                      <a:pPr marL="0" marR="0" lvl="0" indent="0" algn="l" rtl="0">
                        <a:spcBef>
                          <a:spcPts val="0"/>
                        </a:spcBef>
                        <a:spcAft>
                          <a:spcPts val="0"/>
                        </a:spcAft>
                        <a:buNone/>
                      </a:pPr>
                      <a:r>
                        <a:rPr lang="cs-CZ" sz="1200" b="0" i="0" u="none" strike="noStrike" cap="none" dirty="0" smtClean="0">
                          <a:solidFill>
                            <a:schemeClr val="dk1"/>
                          </a:solidFill>
                          <a:latin typeface="Calibri"/>
                          <a:ea typeface="Calibri"/>
                          <a:cs typeface="Calibri"/>
                          <a:sym typeface="Arial"/>
                        </a:rPr>
                        <a:t>Do plánování či realizace projektu jsou kromě žadatele zapojeni další subjekty (partneři)</a:t>
                      </a:r>
                    </a:p>
                    <a:p>
                      <a:pPr marL="0" marR="0" lvl="0" indent="0" algn="ctr" rtl="0">
                        <a:spcBef>
                          <a:spcPts val="0"/>
                        </a:spcBef>
                        <a:spcAft>
                          <a:spcPts val="0"/>
                        </a:spcAft>
                        <a:buNone/>
                      </a:pPr>
                      <a:r>
                        <a:rPr lang="cs-CZ" sz="1200" b="0" i="0" u="none" strike="noStrike" cap="none" dirty="0" smtClean="0">
                          <a:solidFill>
                            <a:schemeClr val="dk1"/>
                          </a:solidFill>
                          <a:latin typeface="Calibri"/>
                          <a:ea typeface="Calibri"/>
                          <a:cs typeface="Calibri"/>
                          <a:sym typeface="Arial"/>
                        </a:rPr>
                        <a:t> (Aspekt potřebnosti a účelnosti)</a:t>
                      </a:r>
                      <a:r>
                        <a:rPr lang="cs-CZ" sz="1200" b="0" i="0" u="none" strike="noStrike" cap="none" dirty="0">
                          <a:solidFill>
                            <a:schemeClr val="dk1"/>
                          </a:solidFill>
                          <a:latin typeface="Calibri"/>
                          <a:ea typeface="Calibri"/>
                          <a:cs typeface="Calibri"/>
                          <a:sym typeface="Arial"/>
                        </a:rPr>
                        <a:t/>
                      </a:r>
                      <a:br>
                        <a:rPr lang="cs-CZ" sz="1200" b="0" i="0" u="none" strike="noStrike" cap="none" dirty="0">
                          <a:solidFill>
                            <a:schemeClr val="dk1"/>
                          </a:solidFill>
                          <a:latin typeface="Calibri"/>
                          <a:ea typeface="Calibri"/>
                          <a:cs typeface="Calibri"/>
                          <a:sym typeface="Arial"/>
                        </a:rPr>
                      </a:br>
                      <a:endParaRPr sz="1200" b="0" i="0" u="none" strike="noStrike" cap="none" dirty="0">
                        <a:solidFill>
                          <a:schemeClr val="dk1"/>
                        </a:solidFill>
                        <a:latin typeface="Calibri"/>
                        <a:ea typeface="Calibri"/>
                        <a:cs typeface="Calibri"/>
                        <a:sym typeface="Calibri"/>
                      </a:endParaRPr>
                    </a:p>
                  </a:txBody>
                  <a:tcPr marL="7350" marR="7350" marT="7350" marB="0" anchor="ctr"/>
                </a:tc>
                <a:tc>
                  <a:txBody>
                    <a:bodyPr/>
                    <a:lstStyle/>
                    <a:p>
                      <a:pPr marL="0" lvl="0" indent="0" algn="l" rtl="0">
                        <a:lnSpc>
                          <a:spcPct val="115000"/>
                        </a:lnSpc>
                        <a:spcBef>
                          <a:spcPts val="0"/>
                        </a:spcBef>
                        <a:spcAft>
                          <a:spcPts val="0"/>
                        </a:spcAft>
                        <a:buClr>
                          <a:schemeClr val="dk1"/>
                        </a:buClr>
                        <a:buSzPts val="1100"/>
                        <a:buFont typeface="Arial"/>
                        <a:buNone/>
                      </a:pPr>
                      <a:r>
                        <a:rPr lang="cs-CZ" sz="1200" b="0" i="0" u="none" strike="noStrike" cap="none" dirty="0" smtClean="0">
                          <a:solidFill>
                            <a:schemeClr val="dk1"/>
                          </a:solidFill>
                          <a:latin typeface="Calibri"/>
                          <a:ea typeface="Calibri"/>
                          <a:cs typeface="Calibri"/>
                          <a:sym typeface="Arial"/>
                        </a:rPr>
                        <a:t>Do projektu jsou zapojeni kromě žadatele minimálně 2 další partneři.</a:t>
                      </a:r>
                      <a:endParaRPr sz="1200" b="0" i="0" u="none" strike="noStrike" cap="none" dirty="0">
                        <a:solidFill>
                          <a:schemeClr val="dk1"/>
                        </a:solidFill>
                        <a:latin typeface="Calibri"/>
                        <a:ea typeface="Calibri"/>
                        <a:cs typeface="Calibri"/>
                        <a:sym typeface="Arial"/>
                      </a:endParaRPr>
                    </a:p>
                  </a:txBody>
                  <a:tcPr marL="7350" marR="7350" marT="7350" marB="0" anchor="ctr"/>
                </a:tc>
                <a:tc>
                  <a:txBody>
                    <a:bodyPr/>
                    <a:lstStyle/>
                    <a:p>
                      <a:pPr marL="0" marR="0" lvl="0" indent="0" algn="ctr" rtl="0">
                        <a:spcBef>
                          <a:spcPts val="0"/>
                        </a:spcBef>
                        <a:spcAft>
                          <a:spcPts val="0"/>
                        </a:spcAft>
                        <a:buNone/>
                      </a:pPr>
                      <a:r>
                        <a:rPr lang="cs-CZ" sz="1100" b="0" i="0" u="none" strike="noStrike" cap="none" dirty="0">
                          <a:solidFill>
                            <a:schemeClr val="dk1"/>
                          </a:solidFill>
                          <a:latin typeface="Arial"/>
                          <a:ea typeface="Arial"/>
                          <a:cs typeface="Arial"/>
                          <a:sym typeface="Arial"/>
                        </a:rPr>
                        <a:t>2</a:t>
                      </a:r>
                      <a:r>
                        <a:rPr lang="cs-CZ" sz="1100" b="0" i="0" u="none" strike="noStrike" cap="none" dirty="0" smtClean="0">
                          <a:solidFill>
                            <a:schemeClr val="dk1"/>
                          </a:solidFill>
                          <a:latin typeface="Arial"/>
                          <a:ea typeface="Arial"/>
                          <a:cs typeface="Arial"/>
                          <a:sym typeface="Arial"/>
                        </a:rPr>
                        <a:t>0</a:t>
                      </a:r>
                      <a:endParaRPr sz="1100" b="0" i="0" u="none" strike="noStrike" cap="none" dirty="0">
                        <a:solidFill>
                          <a:schemeClr val="dk1"/>
                        </a:solidFill>
                        <a:latin typeface="Arial"/>
                        <a:ea typeface="Arial"/>
                        <a:cs typeface="Arial"/>
                        <a:sym typeface="Calibri"/>
                      </a:endParaRPr>
                    </a:p>
                  </a:txBody>
                  <a:tcPr marL="7350" marR="7350" marT="7350" marB="0" anchor="ctr"/>
                </a:tc>
              </a:tr>
              <a:tr h="539487">
                <a:tc vMerge="1">
                  <a:txBody>
                    <a:bodyPr/>
                    <a:lstStyle/>
                    <a:p>
                      <a:endParaRPr lang="cs-CZ"/>
                    </a:p>
                  </a:txBody>
                  <a:tcPr/>
                </a:tc>
                <a:tc vMerge="1">
                  <a:txBody>
                    <a:bodyPr/>
                    <a:lstStyle/>
                    <a:p>
                      <a:endParaRPr lang="cs-CZ"/>
                    </a:p>
                  </a:txBody>
                  <a:tcPr/>
                </a:tc>
                <a:tc>
                  <a:txBody>
                    <a:bodyPr/>
                    <a:lstStyle/>
                    <a:p>
                      <a:pPr marL="0" lvl="0" indent="0" algn="l" rtl="0">
                        <a:lnSpc>
                          <a:spcPct val="115000"/>
                        </a:lnSpc>
                        <a:spcBef>
                          <a:spcPts val="0"/>
                        </a:spcBef>
                        <a:spcAft>
                          <a:spcPts val="0"/>
                        </a:spcAft>
                        <a:buClr>
                          <a:schemeClr val="dk1"/>
                        </a:buClr>
                        <a:buSzPts val="1100"/>
                        <a:buFont typeface="Arial"/>
                        <a:buNone/>
                      </a:pPr>
                      <a:r>
                        <a:rPr lang="pl-PL" sz="1200" b="0" i="0" u="none" strike="noStrike" cap="none" dirty="0" smtClean="0">
                          <a:solidFill>
                            <a:schemeClr val="dk1"/>
                          </a:solidFill>
                          <a:latin typeface="Calibri"/>
                          <a:ea typeface="Calibri"/>
                          <a:cs typeface="Calibri"/>
                          <a:sym typeface="Calibri"/>
                        </a:rPr>
                        <a:t>Do projektu je zapojen kromě žadatele pouze 1 partner.</a:t>
                      </a:r>
                    </a:p>
                    <a:p>
                      <a:pPr marL="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txBody>
                  <a:tcPr marL="7350" marR="7350" marT="7350" marB="0" anchor="ctr"/>
                </a:tc>
                <a:tc>
                  <a:txBody>
                    <a:bodyPr/>
                    <a:lstStyle/>
                    <a:p>
                      <a:pPr marL="0" marR="0" lvl="0" indent="0" algn="ctr" rtl="0">
                        <a:spcBef>
                          <a:spcPts val="0"/>
                        </a:spcBef>
                        <a:spcAft>
                          <a:spcPts val="0"/>
                        </a:spcAft>
                        <a:buNone/>
                      </a:pPr>
                      <a:r>
                        <a:rPr lang="cs-CZ" sz="1100" b="0" i="0" u="none" strike="noStrike" cap="none" dirty="0" smtClean="0">
                          <a:solidFill>
                            <a:schemeClr val="dk1"/>
                          </a:solidFill>
                          <a:latin typeface="Arial"/>
                          <a:ea typeface="Arial"/>
                          <a:cs typeface="Arial"/>
                          <a:sym typeface="Arial"/>
                        </a:rPr>
                        <a:t>10</a:t>
                      </a:r>
                      <a:endParaRPr sz="1100" b="0" i="0" u="none" strike="noStrike" cap="none" dirty="0">
                        <a:solidFill>
                          <a:schemeClr val="dk1"/>
                        </a:solidFill>
                        <a:latin typeface="Arial"/>
                        <a:ea typeface="Arial"/>
                        <a:cs typeface="Arial"/>
                        <a:sym typeface="Calibri"/>
                      </a:endParaRPr>
                    </a:p>
                  </a:txBody>
                  <a:tcPr marL="7350" marR="7350" marT="7350" marB="0" anchor="ctr"/>
                </a:tc>
              </a:tr>
              <a:tr h="639043">
                <a:tc vMerge="1">
                  <a:txBody>
                    <a:bodyPr/>
                    <a:lstStyle/>
                    <a:p>
                      <a:endParaRPr lang="cs-CZ"/>
                    </a:p>
                  </a:txBody>
                  <a:tcPr/>
                </a:tc>
                <a:tc vMerge="1">
                  <a:txBody>
                    <a:bodyPr/>
                    <a:lstStyle/>
                    <a:p>
                      <a:endParaRPr lang="cs-CZ"/>
                    </a:p>
                  </a:txBody>
                  <a:tcPr/>
                </a:tc>
                <a:tc>
                  <a:txBody>
                    <a:bodyPr/>
                    <a:lstStyle/>
                    <a:p>
                      <a:pPr marL="0" lvl="0" indent="0" algn="l" rtl="0">
                        <a:lnSpc>
                          <a:spcPct val="115000"/>
                        </a:lnSpc>
                        <a:spcBef>
                          <a:spcPts val="0"/>
                        </a:spcBef>
                        <a:spcAft>
                          <a:spcPts val="0"/>
                        </a:spcAft>
                        <a:buClr>
                          <a:schemeClr val="dk1"/>
                        </a:buClr>
                        <a:buSzPts val="1100"/>
                        <a:buFont typeface="Arial"/>
                        <a:buNone/>
                      </a:pPr>
                      <a:r>
                        <a:rPr lang="pl-PL" sz="1200" b="0" i="0" u="none" strike="noStrike" cap="none" dirty="0" smtClean="0">
                          <a:solidFill>
                            <a:schemeClr val="dk1"/>
                          </a:solidFill>
                          <a:latin typeface="Calibri"/>
                          <a:ea typeface="Calibri"/>
                          <a:cs typeface="Calibri"/>
                          <a:sym typeface="Calibri"/>
                        </a:rPr>
                        <a:t>Do projektu kromě žadatele není zapojen žádný partner.</a:t>
                      </a:r>
                      <a:endParaRPr sz="1200" b="0" i="0" u="none" strike="noStrike" cap="none" dirty="0">
                        <a:solidFill>
                          <a:schemeClr val="dk1"/>
                        </a:solidFill>
                        <a:latin typeface="Calibri"/>
                        <a:ea typeface="Calibri"/>
                        <a:cs typeface="Calibri"/>
                        <a:sym typeface="Calibri"/>
                      </a:endParaRPr>
                    </a:p>
                  </a:txBody>
                  <a:tcPr marL="7350" marR="7350" marT="7350" marB="0" anchor="ctr"/>
                </a:tc>
                <a:tc>
                  <a:txBody>
                    <a:bodyPr/>
                    <a:lstStyle/>
                    <a:p>
                      <a:pPr marL="0" marR="0" lvl="0" indent="0" algn="ctr" rtl="0">
                        <a:spcBef>
                          <a:spcPts val="0"/>
                        </a:spcBef>
                        <a:spcAft>
                          <a:spcPts val="0"/>
                        </a:spcAft>
                        <a:buNone/>
                      </a:pPr>
                      <a:r>
                        <a:rPr lang="cs-CZ" sz="1100" b="0" i="0" u="none" strike="noStrike" cap="none" dirty="0" smtClean="0">
                          <a:solidFill>
                            <a:schemeClr val="dk1"/>
                          </a:solidFill>
                          <a:latin typeface="Arial"/>
                          <a:ea typeface="Arial"/>
                          <a:cs typeface="Arial"/>
                          <a:sym typeface="Calibri"/>
                        </a:rPr>
                        <a:t>0</a:t>
                      </a:r>
                      <a:endParaRPr sz="1100" b="0" i="0" u="none" strike="noStrike" cap="none" dirty="0">
                        <a:solidFill>
                          <a:schemeClr val="dk1"/>
                        </a:solidFill>
                        <a:latin typeface="Arial"/>
                        <a:ea typeface="Arial"/>
                        <a:cs typeface="Arial"/>
                        <a:sym typeface="Calibri"/>
                      </a:endParaRPr>
                    </a:p>
                  </a:txBody>
                  <a:tcPr marL="7350" marR="7350" marT="7350" marB="0" anchor="ctr"/>
                </a:tc>
              </a:tr>
            </a:tbl>
          </a:graphicData>
        </a:graphic>
      </p:graphicFrame>
      <p:sp>
        <p:nvSpPr>
          <p:cNvPr id="332" name="Google Shape;332;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28</a:t>
            </a:fld>
            <a:endParaRPr/>
          </a:p>
        </p:txBody>
      </p:sp>
      <p:pic>
        <p:nvPicPr>
          <p:cNvPr id="333" name="Google Shape;333;p37"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pic>
        <p:nvPicPr>
          <p:cNvPr id="334" name="Google Shape;334;p37"/>
          <p:cNvPicPr preferRelativeResize="0"/>
          <p:nvPr/>
        </p:nvPicPr>
        <p:blipFill rotWithShape="1">
          <a:blip r:embed="rId4">
            <a:alphaModFix/>
          </a:blip>
          <a:srcRect/>
          <a:stretch/>
        </p:blipFill>
        <p:spPr>
          <a:xfrm>
            <a:off x="0" y="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8"/>
          <p:cNvSpPr txBox="1">
            <a:spLocks noGrp="1"/>
          </p:cNvSpPr>
          <p:nvPr>
            <p:ph type="title"/>
          </p:nvPr>
        </p:nvSpPr>
        <p:spPr>
          <a:xfrm>
            <a:off x="1019175" y="274638"/>
            <a:ext cx="7315200" cy="2492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2800"/>
              <a:buFont typeface="PT Sans"/>
              <a:buNone/>
            </a:pPr>
            <a:r>
              <a:rPr lang="cs-CZ" sz="2800" b="0" dirty="0">
                <a:solidFill>
                  <a:srgbClr val="0070C0"/>
                </a:solidFill>
              </a:rPr>
              <a:t>VĚCNÉ HODNOCENÍ</a:t>
            </a:r>
            <a:endParaRPr sz="2800" b="0" dirty="0">
              <a:solidFill>
                <a:srgbClr val="0070C0"/>
              </a:solidFill>
            </a:endParaRPr>
          </a:p>
        </p:txBody>
      </p:sp>
      <p:graphicFrame>
        <p:nvGraphicFramePr>
          <p:cNvPr id="340" name="Google Shape;340;p38"/>
          <p:cNvGraphicFramePr/>
          <p:nvPr>
            <p:extLst>
              <p:ext uri="{D42A27DB-BD31-4B8C-83A1-F6EECF244321}">
                <p14:modId xmlns:p14="http://schemas.microsoft.com/office/powerpoint/2010/main" val="3934495597"/>
              </p:ext>
            </p:extLst>
          </p:nvPr>
        </p:nvGraphicFramePr>
        <p:xfrm>
          <a:off x="153646" y="727375"/>
          <a:ext cx="8876054" cy="5451190"/>
        </p:xfrm>
        <a:graphic>
          <a:graphicData uri="http://schemas.openxmlformats.org/drawingml/2006/table">
            <a:tbl>
              <a:tblPr>
                <a:tableStyleId>{B388DEB3-7CBE-4940-A80D-3093A4EA1484}</a:tableStyleId>
              </a:tblPr>
              <a:tblGrid>
                <a:gridCol w="574501"/>
                <a:gridCol w="3958153"/>
                <a:gridCol w="3713822"/>
                <a:gridCol w="366800"/>
                <a:gridCol w="262778"/>
              </a:tblGrid>
              <a:tr h="238955">
                <a:tc gridSpan="5">
                  <a:txBody>
                    <a:bodyPr/>
                    <a:lstStyle/>
                    <a:p>
                      <a:pPr marL="0" marR="0" lvl="0" indent="0" algn="ctr" rtl="0">
                        <a:lnSpc>
                          <a:spcPct val="100000"/>
                        </a:lnSpc>
                        <a:spcBef>
                          <a:spcPts val="0"/>
                        </a:spcBef>
                        <a:spcAft>
                          <a:spcPts val="0"/>
                        </a:spcAft>
                        <a:buClr>
                          <a:srgbClr val="000000"/>
                        </a:buClr>
                        <a:buFont typeface="Arial"/>
                        <a:buNone/>
                      </a:pPr>
                      <a:r>
                        <a:rPr lang="cs-CZ" sz="900" b="1" i="0" u="none" strike="noStrike" cap="none" dirty="0">
                          <a:solidFill>
                            <a:schemeClr val="dk1"/>
                          </a:solidFill>
                          <a:latin typeface="Arial"/>
                          <a:ea typeface="Arial"/>
                          <a:cs typeface="Arial"/>
                          <a:sym typeface="Arial"/>
                        </a:rPr>
                        <a:t>Aktivita </a:t>
                      </a:r>
                      <a:r>
                        <a:rPr lang="cs-CZ" sz="900" b="1" i="0" u="none" strike="noStrike" cap="none" dirty="0" smtClean="0">
                          <a:solidFill>
                            <a:schemeClr val="dk1"/>
                          </a:solidFill>
                          <a:latin typeface="Arial"/>
                          <a:ea typeface="Arial"/>
                          <a:cs typeface="Arial"/>
                          <a:sym typeface="Arial"/>
                        </a:rPr>
                        <a:t>– Infrastruktura pro předškolní vzdělávání</a:t>
                      </a:r>
                      <a:endParaRPr sz="900" b="1" i="0" u="none" strike="noStrike" cap="none" dirty="0">
                        <a:solidFill>
                          <a:schemeClr val="dk1"/>
                        </a:solidFill>
                        <a:latin typeface="Arial"/>
                        <a:ea typeface="Arial"/>
                        <a:cs typeface="Arial"/>
                        <a:sym typeface="Calibri"/>
                      </a:endParaRPr>
                    </a:p>
                  </a:txBody>
                  <a:tcPr marL="6050" marR="6050" marT="6050" marB="0" anchor="b">
                    <a:solidFill>
                      <a:schemeClr val="accent2">
                        <a:lumMod val="40000"/>
                        <a:lumOff val="60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582520">
                <a:tc rowSpan="3">
                  <a:txBody>
                    <a:bodyPr/>
                    <a:lstStyle/>
                    <a:p>
                      <a:pPr marL="0" marR="0" lvl="0" indent="0" algn="ctr" rtl="0">
                        <a:spcBef>
                          <a:spcPts val="0"/>
                        </a:spcBef>
                        <a:spcAft>
                          <a:spcPts val="0"/>
                        </a:spcAft>
                        <a:buNone/>
                      </a:pPr>
                      <a:r>
                        <a:rPr lang="cs-CZ" sz="800" u="none" strike="noStrike" cap="none" dirty="0" smtClean="0">
                          <a:sym typeface="Arial"/>
                        </a:rPr>
                        <a:t>3.</a:t>
                      </a:r>
                      <a:endParaRPr sz="800" b="1" i="0" u="none" strike="noStrike" cap="none" dirty="0">
                        <a:solidFill>
                          <a:srgbClr val="000000"/>
                        </a:solidFill>
                        <a:latin typeface="Calibri"/>
                        <a:ea typeface="Calibri"/>
                        <a:cs typeface="Calibri"/>
                        <a:sym typeface="Calibri"/>
                      </a:endParaRPr>
                    </a:p>
                  </a:txBody>
                  <a:tcPr marL="6050" marR="6050" marT="6050" marB="0" anchor="ctr"/>
                </a:tc>
                <a:tc rowSpan="3">
                  <a:txBody>
                    <a:bodyPr/>
                    <a:lstStyle/>
                    <a:p>
                      <a:pPr marL="0" lvl="0" indent="0" algn="l" rtl="0">
                        <a:lnSpc>
                          <a:spcPct val="115000"/>
                        </a:lnSpc>
                        <a:spcBef>
                          <a:spcPts val="0"/>
                        </a:spcBef>
                        <a:spcAft>
                          <a:spcPts val="0"/>
                        </a:spcAft>
                        <a:buSzPts val="1100"/>
                        <a:buNone/>
                      </a:pPr>
                      <a:r>
                        <a:rPr lang="cs-CZ" sz="1100" u="none" strike="noStrike" cap="none" dirty="0" smtClean="0">
                          <a:sym typeface="Arial"/>
                        </a:rPr>
                        <a:t>Pro aktivitu „Infrastruktura pro předškolní vzdělávání“: Projekt umožňuje pobyt dítěte v zařízení po maximální možnou dobu. </a:t>
                      </a:r>
                    </a:p>
                    <a:p>
                      <a:pPr marL="0" lvl="0" indent="0" algn="l" rtl="0">
                        <a:lnSpc>
                          <a:spcPct val="115000"/>
                        </a:lnSpc>
                        <a:spcBef>
                          <a:spcPts val="0"/>
                        </a:spcBef>
                        <a:spcAft>
                          <a:spcPts val="0"/>
                        </a:spcAft>
                        <a:buSzPts val="1100"/>
                        <a:buNone/>
                      </a:pPr>
                      <a:endParaRPr lang="cs-CZ" sz="1100" u="none" strike="noStrike" cap="none" dirty="0" smtClean="0">
                        <a:sym typeface="Arial"/>
                      </a:endParaRPr>
                    </a:p>
                    <a:p>
                      <a:pPr marL="0" lvl="0" indent="0" algn="ctr" rtl="0">
                        <a:lnSpc>
                          <a:spcPct val="115000"/>
                        </a:lnSpc>
                        <a:spcBef>
                          <a:spcPts val="0"/>
                        </a:spcBef>
                        <a:spcAft>
                          <a:spcPts val="0"/>
                        </a:spcAft>
                        <a:buSzPts val="1100"/>
                        <a:buNone/>
                      </a:pPr>
                      <a:r>
                        <a:rPr lang="cs-CZ" sz="1100" u="none" strike="noStrike" cap="none" dirty="0" smtClean="0">
                          <a:sym typeface="Arial"/>
                        </a:rPr>
                        <a:t>(Aspekt potřebnosti a účelnosti)</a:t>
                      </a:r>
                    </a:p>
                    <a:p>
                      <a:pPr marL="0" lvl="0" indent="0" algn="l" rtl="0">
                        <a:lnSpc>
                          <a:spcPct val="115000"/>
                        </a:lnSpc>
                        <a:spcBef>
                          <a:spcPts val="0"/>
                        </a:spcBef>
                        <a:spcAft>
                          <a:spcPts val="0"/>
                        </a:spcAft>
                        <a:buSzPts val="1100"/>
                        <a:buNone/>
                      </a:pPr>
                      <a:endParaRPr sz="800" dirty="0"/>
                    </a:p>
                  </a:txBody>
                  <a:tcPr marL="6050" marR="6050" marT="6050" marB="0" anchor="ctr"/>
                </a:tc>
                <a:tc>
                  <a:txBody>
                    <a:bodyPr/>
                    <a:lstStyle/>
                    <a:p>
                      <a:pPr marL="0" marR="0" lvl="0" indent="0" algn="just" rtl="0">
                        <a:lnSpc>
                          <a:spcPct val="115000"/>
                        </a:lnSpc>
                        <a:spcBef>
                          <a:spcPts val="0"/>
                        </a:spcBef>
                        <a:spcAft>
                          <a:spcPts val="0"/>
                        </a:spcAft>
                        <a:buClr>
                          <a:srgbClr val="000000"/>
                        </a:buClr>
                        <a:buSzPts val="1100"/>
                        <a:buFont typeface="Arial"/>
                        <a:buNone/>
                      </a:pPr>
                      <a:r>
                        <a:rPr lang="cs-CZ" sz="1100" u="none" strike="noStrike" cap="none" dirty="0">
                          <a:sym typeface="Calibri"/>
                        </a:rPr>
                        <a:t/>
                      </a:r>
                      <a:br>
                        <a:rPr lang="cs-CZ" sz="1100" u="none" strike="noStrike" cap="none" dirty="0">
                          <a:sym typeface="Calibri"/>
                        </a:rPr>
                      </a:br>
                      <a:r>
                        <a:rPr lang="cs-CZ" sz="1100" u="none" strike="noStrike" cap="none" dirty="0" smtClean="0">
                          <a:sym typeface="Calibri"/>
                        </a:rPr>
                        <a:t>Zařízení umožní pobyt dítěti po dobu více než 8 hodin denně.</a:t>
                      </a:r>
                      <a:endParaRPr sz="1100" b="0" i="0" u="none" strike="noStrike" cap="none" dirty="0">
                        <a:solidFill>
                          <a:schemeClr val="dk1"/>
                        </a:solidFill>
                        <a:latin typeface="Calibri"/>
                        <a:ea typeface="Calibri"/>
                        <a:cs typeface="Calibri"/>
                        <a:sym typeface="Calibri"/>
                      </a:endParaRPr>
                    </a:p>
                  </a:txBody>
                  <a:tcPr marL="6050" marR="6050" marT="6050" marB="0" anchor="ctr"/>
                </a:tc>
                <a:tc>
                  <a:txBody>
                    <a:bodyPr/>
                    <a:lstStyle/>
                    <a:p>
                      <a:pPr marL="0" marR="0" lvl="0" indent="0" algn="ctr" rtl="0">
                        <a:spcBef>
                          <a:spcPts val="0"/>
                        </a:spcBef>
                        <a:spcAft>
                          <a:spcPts val="0"/>
                        </a:spcAft>
                        <a:buNone/>
                      </a:pPr>
                      <a:r>
                        <a:rPr lang="cs-CZ" sz="1100" u="none" strike="noStrike" cap="none" dirty="0" smtClean="0">
                          <a:sym typeface="Arial"/>
                        </a:rPr>
                        <a:t>1</a:t>
                      </a:r>
                      <a:r>
                        <a:rPr lang="cs-CZ" sz="1100" u="none" strike="noStrike" cap="none" dirty="0">
                          <a:sym typeface="Arial"/>
                        </a:rPr>
                        <a:t>5</a:t>
                      </a:r>
                      <a:endParaRPr sz="1100" b="0" i="0" u="none" strike="noStrike" cap="none" dirty="0">
                        <a:solidFill>
                          <a:schemeClr val="dk1"/>
                        </a:solidFill>
                        <a:latin typeface="Calibri"/>
                        <a:ea typeface="Calibri"/>
                        <a:cs typeface="Calibri"/>
                        <a:sym typeface="Calibri"/>
                      </a:endParaRPr>
                    </a:p>
                  </a:txBody>
                  <a:tcPr marL="6050" marR="6050" marT="6050" marB="0" anchor="ctr"/>
                </a:tc>
                <a:tc rowSpan="3">
                  <a:txBody>
                    <a:bodyPr/>
                    <a:lstStyle/>
                    <a:p>
                      <a:pPr marL="0" marR="0" lvl="0" indent="0" algn="l" rtl="0">
                        <a:spcBef>
                          <a:spcPts val="0"/>
                        </a:spcBef>
                        <a:spcAft>
                          <a:spcPts val="0"/>
                        </a:spcAft>
                        <a:buNone/>
                      </a:pPr>
                      <a:endParaRPr sz="700" b="0" i="0" u="none" strike="noStrike" cap="none" dirty="0">
                        <a:solidFill>
                          <a:srgbClr val="000000"/>
                        </a:solidFill>
                        <a:latin typeface="Calibri"/>
                        <a:ea typeface="Calibri"/>
                        <a:cs typeface="Calibri"/>
                        <a:sym typeface="Calibri"/>
                      </a:endParaRPr>
                    </a:p>
                  </a:txBody>
                  <a:tcPr marL="6050" marR="6050" marT="6050" marB="0" anchor="b"/>
                </a:tc>
              </a:tr>
              <a:tr h="566241">
                <a:tc vMerge="1">
                  <a:txBody>
                    <a:bodyPr/>
                    <a:lstStyle/>
                    <a:p>
                      <a:endParaRPr lang="cs-CZ"/>
                    </a:p>
                  </a:txBody>
                  <a:tcPr/>
                </a:tc>
                <a:tc vMerge="1">
                  <a:txBody>
                    <a:bodyPr/>
                    <a:lstStyle/>
                    <a:p>
                      <a:endParaRPr lang="cs-CZ"/>
                    </a:p>
                  </a:txBody>
                  <a:tcPr/>
                </a:tc>
                <a:tc>
                  <a:txBody>
                    <a:bodyPr/>
                    <a:lstStyle/>
                    <a:p>
                      <a:pPr marL="0" marR="0" lvl="0" indent="0" algn="just" rtl="0">
                        <a:lnSpc>
                          <a:spcPct val="115000"/>
                        </a:lnSpc>
                        <a:spcBef>
                          <a:spcPts val="0"/>
                        </a:spcBef>
                        <a:spcAft>
                          <a:spcPts val="0"/>
                        </a:spcAft>
                        <a:buClr>
                          <a:srgbClr val="000000"/>
                        </a:buClr>
                        <a:buSzPts val="1100"/>
                        <a:buFont typeface="Arial"/>
                        <a:buNone/>
                      </a:pPr>
                      <a:r>
                        <a:rPr lang="cs-CZ" sz="1100" u="none" strike="noStrike" cap="none" dirty="0" smtClean="0">
                          <a:sym typeface="Calibri"/>
                        </a:rPr>
                        <a:t>Zařízení umožní pobyt dítěti po dobu v rozsahu od 6 hodin do 8 hodin denně. </a:t>
                      </a:r>
                      <a:endParaRPr sz="1100" b="0" i="0" u="none" strike="noStrike" cap="none" dirty="0">
                        <a:solidFill>
                          <a:schemeClr val="dk1"/>
                        </a:solidFill>
                        <a:latin typeface="Calibri"/>
                        <a:ea typeface="Calibri"/>
                        <a:cs typeface="Calibri"/>
                        <a:sym typeface="Calibri"/>
                      </a:endParaRPr>
                    </a:p>
                  </a:txBody>
                  <a:tcPr marL="44450" marR="44450" marT="91425" marB="91425"/>
                </a:tc>
                <a:tc>
                  <a:txBody>
                    <a:bodyPr/>
                    <a:lstStyle/>
                    <a:p>
                      <a:pPr marL="0" marR="0" lvl="0" indent="0" algn="ctr" rtl="0">
                        <a:spcBef>
                          <a:spcPts val="0"/>
                        </a:spcBef>
                        <a:spcAft>
                          <a:spcPts val="0"/>
                        </a:spcAft>
                        <a:buNone/>
                      </a:pPr>
                      <a:r>
                        <a:rPr lang="cs-CZ" sz="1100" u="none" strike="noStrike" cap="none" dirty="0" smtClean="0">
                          <a:sym typeface="Arial"/>
                        </a:rPr>
                        <a:t>10</a:t>
                      </a:r>
                      <a:endParaRPr sz="1100" b="0" i="0" u="none" strike="noStrike" cap="none" dirty="0">
                        <a:solidFill>
                          <a:schemeClr val="dk1"/>
                        </a:solidFill>
                        <a:latin typeface="Calibri"/>
                        <a:ea typeface="Calibri"/>
                        <a:cs typeface="Calibri"/>
                        <a:sym typeface="Calibri"/>
                      </a:endParaRPr>
                    </a:p>
                  </a:txBody>
                  <a:tcPr marL="6050" marR="6050" marT="6050" marB="0" anchor="ctr"/>
                </a:tc>
                <a:tc vMerge="1">
                  <a:txBody>
                    <a:bodyPr/>
                    <a:lstStyle/>
                    <a:p>
                      <a:pPr marL="0" marR="0" lvl="0" indent="0" algn="l" rtl="0">
                        <a:spcBef>
                          <a:spcPts val="0"/>
                        </a:spcBef>
                        <a:spcAft>
                          <a:spcPts val="0"/>
                        </a:spcAft>
                        <a:buNone/>
                      </a:pPr>
                      <a:endParaRPr sz="700" b="0" i="0" u="none" strike="noStrike" cap="none" dirty="0">
                        <a:solidFill>
                          <a:srgbClr val="000000"/>
                        </a:solidFill>
                        <a:latin typeface="Calibri"/>
                        <a:ea typeface="Calibri"/>
                        <a:cs typeface="Calibri"/>
                        <a:sym typeface="Calibri"/>
                      </a:endParaRPr>
                    </a:p>
                  </a:txBody>
                  <a:tcPr marL="6050" marR="6050" marT="6050" marB="0" anchor="b"/>
                </a:tc>
              </a:tr>
              <a:tr h="466184">
                <a:tc vMerge="1">
                  <a:txBody>
                    <a:bodyPr/>
                    <a:lstStyle/>
                    <a:p>
                      <a:endParaRPr lang="cs-CZ"/>
                    </a:p>
                  </a:txBody>
                  <a:tcPr/>
                </a:tc>
                <a:tc vMerge="1">
                  <a:txBody>
                    <a:bodyPr/>
                    <a:lstStyle/>
                    <a:p>
                      <a:endParaRPr lang="cs-CZ"/>
                    </a:p>
                  </a:txBody>
                  <a:tcPr/>
                </a:tc>
                <a:tc>
                  <a:txBody>
                    <a:bodyPr/>
                    <a:lstStyle/>
                    <a:p>
                      <a:pPr marL="0" marR="0" lvl="0" indent="0" algn="just" rtl="0">
                        <a:lnSpc>
                          <a:spcPct val="115000"/>
                        </a:lnSpc>
                        <a:spcBef>
                          <a:spcPts val="0"/>
                        </a:spcBef>
                        <a:spcAft>
                          <a:spcPts val="0"/>
                        </a:spcAft>
                        <a:buClr>
                          <a:srgbClr val="000000"/>
                        </a:buClr>
                        <a:buSzPts val="1100"/>
                        <a:buFont typeface="Arial"/>
                        <a:buNone/>
                      </a:pPr>
                      <a:r>
                        <a:rPr lang="cs-CZ" sz="1100" u="none" strike="noStrike" cap="none" dirty="0" smtClean="0">
                          <a:sym typeface="Calibri"/>
                        </a:rPr>
                        <a:t>Zařízení umožní pobyt dítěti po dobu méně než 6 hodin denně.</a:t>
                      </a:r>
                      <a:endParaRPr sz="1100" b="0" i="0" u="none" strike="noStrike" cap="none" dirty="0">
                        <a:solidFill>
                          <a:schemeClr val="dk1"/>
                        </a:solidFill>
                        <a:latin typeface="Calibri"/>
                        <a:ea typeface="Calibri"/>
                        <a:cs typeface="Calibri"/>
                        <a:sym typeface="Calibri"/>
                      </a:endParaRPr>
                    </a:p>
                  </a:txBody>
                  <a:tcPr marL="44450" marR="44450" marT="91425" marB="91425"/>
                </a:tc>
                <a:tc>
                  <a:txBody>
                    <a:bodyPr/>
                    <a:lstStyle/>
                    <a:p>
                      <a:pPr marL="0" marR="0" lvl="0" indent="0" algn="ctr" rtl="0">
                        <a:lnSpc>
                          <a:spcPct val="100000"/>
                        </a:lnSpc>
                        <a:spcBef>
                          <a:spcPts val="0"/>
                        </a:spcBef>
                        <a:spcAft>
                          <a:spcPts val="0"/>
                        </a:spcAft>
                        <a:buClr>
                          <a:srgbClr val="000000"/>
                        </a:buClr>
                        <a:buFont typeface="Arial"/>
                        <a:buNone/>
                      </a:pPr>
                      <a:r>
                        <a:rPr lang="cs-CZ" sz="1100" u="none" strike="noStrike" cap="none" dirty="0" smtClean="0">
                          <a:sym typeface="Calibri"/>
                        </a:rPr>
                        <a:t>0</a:t>
                      </a:r>
                      <a:endParaRPr sz="1100" b="0" i="0" u="none" strike="noStrike" cap="none" dirty="0">
                        <a:solidFill>
                          <a:schemeClr val="dk1"/>
                        </a:solidFill>
                        <a:latin typeface="Calibri"/>
                        <a:ea typeface="Calibri"/>
                        <a:cs typeface="Calibri"/>
                        <a:sym typeface="Calibri"/>
                      </a:endParaRPr>
                    </a:p>
                  </a:txBody>
                  <a:tcPr marL="6050" marR="6050" marT="6050" marB="0" anchor="ctr"/>
                </a:tc>
                <a:tc vMerge="1">
                  <a:txBody>
                    <a:bodyPr/>
                    <a:lstStyle/>
                    <a:p>
                      <a:endParaRPr lang="cs-CZ"/>
                    </a:p>
                  </a:txBody>
                  <a:tcPr/>
                </a:tc>
              </a:tr>
              <a:tr h="260837">
                <a:tc gridSpan="5">
                  <a:txBody>
                    <a:bodyPr/>
                    <a:lstStyle/>
                    <a:p>
                      <a:pPr marL="0" marR="0" lvl="0" indent="0" algn="ctr" rtl="0">
                        <a:spcBef>
                          <a:spcPts val="0"/>
                        </a:spcBef>
                        <a:spcAft>
                          <a:spcPts val="0"/>
                        </a:spcAft>
                        <a:buNone/>
                      </a:pPr>
                      <a:r>
                        <a:rPr lang="cs-CZ" sz="900" b="1" u="none" strike="noStrike" cap="none" dirty="0" smtClean="0">
                          <a:sym typeface="Calibri"/>
                        </a:rPr>
                        <a:t>Aktivita – Infrastruktura základních škol, středních, vyšších odborných škol, neformálního a celoživotního učení</a:t>
                      </a:r>
                      <a:endParaRPr sz="900" b="1" i="0" u="none" strike="noStrike" cap="none" dirty="0">
                        <a:solidFill>
                          <a:schemeClr val="dk1"/>
                        </a:solidFill>
                        <a:latin typeface="Arial"/>
                        <a:ea typeface="Arial"/>
                        <a:cs typeface="Arial"/>
                        <a:sym typeface="Calibri"/>
                      </a:endParaRPr>
                    </a:p>
                  </a:txBody>
                  <a:tcPr marL="6050" marR="6050" marT="6050" marB="0" anchor="ctr">
                    <a:solidFill>
                      <a:schemeClr val="accent2">
                        <a:lumMod val="40000"/>
                        <a:lumOff val="60000"/>
                      </a:schemeClr>
                    </a:solidFill>
                  </a:tcPr>
                </a:tc>
                <a:tc hMerge="1">
                  <a:txBody>
                    <a:bodyPr/>
                    <a:lstStyle/>
                    <a:p>
                      <a:pPr marL="0" lvl="0" indent="0" algn="l" rtl="0">
                        <a:lnSpc>
                          <a:spcPct val="115000"/>
                        </a:lnSpc>
                        <a:spcBef>
                          <a:spcPts val="0"/>
                        </a:spcBef>
                        <a:spcAft>
                          <a:spcPts val="0"/>
                        </a:spcAft>
                        <a:buSzPts val="1100"/>
                        <a:buNone/>
                      </a:pPr>
                      <a:endParaRPr sz="800" dirty="0"/>
                    </a:p>
                  </a:txBody>
                  <a:tcPr marL="6050" marR="6050" marT="6050" marB="0" anchor="ctr">
                    <a:lnR w="12700" cap="flat" cmpd="sng">
                      <a:noFill/>
                      <a:prstDash val="solid"/>
                      <a:round/>
                      <a:headEnd type="none" w="sm" len="sm"/>
                      <a:tailEnd type="none" w="sm" len="sm"/>
                    </a:lnR>
                  </a:tcPr>
                </a:tc>
                <a:tc hMerge="1">
                  <a:txBody>
                    <a:bodyPr/>
                    <a:lstStyle/>
                    <a:p>
                      <a:endParaRPr lang="cs-CZ"/>
                    </a:p>
                  </a:txBody>
                  <a:tcPr/>
                </a:tc>
                <a:tc hMerge="1">
                  <a:txBody>
                    <a:bodyPr/>
                    <a:lstStyle/>
                    <a:p>
                      <a:pPr marL="0" marR="0" lvl="0" indent="0" algn="ctr" rtl="0">
                        <a:lnSpc>
                          <a:spcPct val="100000"/>
                        </a:lnSpc>
                        <a:spcBef>
                          <a:spcPts val="0"/>
                        </a:spcBef>
                        <a:spcAft>
                          <a:spcPts val="0"/>
                        </a:spcAft>
                        <a:buClr>
                          <a:srgbClr val="000000"/>
                        </a:buClr>
                        <a:buFont typeface="Arial"/>
                        <a:buNone/>
                      </a:pPr>
                      <a:endParaRPr sz="600" b="0" i="0" u="none" strike="noStrike" cap="none" dirty="0">
                        <a:solidFill>
                          <a:schemeClr val="dk1"/>
                        </a:solidFill>
                        <a:latin typeface="Arial"/>
                        <a:ea typeface="Calibri"/>
                        <a:cs typeface="Arial"/>
                        <a:sym typeface="Calibri"/>
                      </a:endParaRPr>
                    </a:p>
                  </a:txBody>
                  <a:tcPr marL="6050" marR="6050" marT="6050" marB="0" anchor="ctr">
                    <a:lnL w="12700" cap="flat" cmpd="sng" algn="ctr">
                      <a:noFill/>
                      <a:prstDash val="solid"/>
                      <a:round/>
                      <a:headEnd type="none" w="sm" len="sm"/>
                      <a:tailEnd type="none" w="sm" len="sm"/>
                    </a:lnL>
                  </a:tcPr>
                </a:tc>
                <a:tc hMerge="1">
                  <a:txBody>
                    <a:bodyPr/>
                    <a:lstStyle/>
                    <a:p>
                      <a:pPr marL="0" marR="0" lvl="0" indent="0" algn="l" rtl="0">
                        <a:spcBef>
                          <a:spcPts val="0"/>
                        </a:spcBef>
                        <a:spcAft>
                          <a:spcPts val="0"/>
                        </a:spcAft>
                        <a:buNone/>
                      </a:pPr>
                      <a:endParaRPr sz="700" b="0" i="0" u="none" strike="noStrike" cap="none" dirty="0">
                        <a:solidFill>
                          <a:srgbClr val="000000"/>
                        </a:solidFill>
                        <a:latin typeface="Calibri"/>
                        <a:ea typeface="Calibri"/>
                        <a:cs typeface="Calibri"/>
                        <a:sym typeface="Calibri"/>
                      </a:endParaRPr>
                    </a:p>
                  </a:txBody>
                  <a:tcPr marL="6050" marR="6050" marT="6050" marB="0" anchor="b"/>
                </a:tc>
              </a:tr>
              <a:tr h="1229781">
                <a:tc rowSpan="3">
                  <a:txBody>
                    <a:bodyPr/>
                    <a:lstStyle/>
                    <a:p>
                      <a:pPr marL="0" marR="0" lvl="0" indent="0" algn="ctr" rtl="0">
                        <a:spcBef>
                          <a:spcPts val="0"/>
                        </a:spcBef>
                        <a:spcAft>
                          <a:spcPts val="0"/>
                        </a:spcAft>
                        <a:buNone/>
                      </a:pPr>
                      <a:r>
                        <a:rPr lang="cs-CZ" sz="800" u="none" strike="noStrike" cap="none" dirty="0" smtClean="0">
                          <a:sym typeface="Arial"/>
                        </a:rPr>
                        <a:t>3.</a:t>
                      </a:r>
                      <a:endParaRPr sz="800" b="1" i="0" u="none" strike="noStrike" cap="none" dirty="0">
                        <a:solidFill>
                          <a:srgbClr val="000000"/>
                        </a:solidFill>
                        <a:latin typeface="Calibri"/>
                        <a:ea typeface="Calibri"/>
                        <a:cs typeface="Calibri"/>
                        <a:sym typeface="Calibri"/>
                      </a:endParaRPr>
                    </a:p>
                  </a:txBody>
                  <a:tcPr marL="6050" marR="6050" marT="6050" marB="0" anchor="ctr"/>
                </a:tc>
                <a:tc rowSpan="3">
                  <a:txBody>
                    <a:bodyPr/>
                    <a:lstStyle/>
                    <a:p>
                      <a:pPr marL="0" marR="0" lvl="0" indent="0" algn="l" rtl="0">
                        <a:spcBef>
                          <a:spcPts val="0"/>
                        </a:spcBef>
                        <a:spcAft>
                          <a:spcPts val="0"/>
                        </a:spcAft>
                        <a:buNone/>
                      </a:pPr>
                      <a:r>
                        <a:rPr lang="cs-CZ" sz="1100" u="none" strike="noStrike" cap="none" dirty="0" smtClean="0">
                          <a:sym typeface="Calibri"/>
                        </a:rPr>
                        <a:t>Projekt je zaměřen na více než jednu klíčovou kompetenci. </a:t>
                      </a:r>
                    </a:p>
                    <a:p>
                      <a:pPr marL="0" marR="0" lvl="0" indent="0" algn="l" rtl="0">
                        <a:spcBef>
                          <a:spcPts val="0"/>
                        </a:spcBef>
                        <a:spcAft>
                          <a:spcPts val="0"/>
                        </a:spcAft>
                        <a:buNone/>
                      </a:pPr>
                      <a:endParaRPr lang="cs-CZ" sz="1100" u="none" strike="noStrike" cap="none" dirty="0" smtClean="0">
                        <a:sym typeface="Calibri"/>
                      </a:endParaRPr>
                    </a:p>
                    <a:p>
                      <a:pPr marL="0" marR="0" lvl="0" indent="0" algn="l" rtl="0">
                        <a:spcBef>
                          <a:spcPts val="0"/>
                        </a:spcBef>
                        <a:spcAft>
                          <a:spcPts val="0"/>
                        </a:spcAft>
                        <a:buNone/>
                      </a:pPr>
                      <a:r>
                        <a:rPr lang="cs-CZ" sz="1100" u="none" strike="noStrike" cap="none" dirty="0" smtClean="0">
                          <a:sym typeface="Calibri"/>
                        </a:rPr>
                        <a:t>(Aspekt efektivnosti a účelnosti)</a:t>
                      </a:r>
                    </a:p>
                    <a:p>
                      <a:pPr marL="0" marR="0" lvl="0" indent="0" algn="l" rtl="0">
                        <a:spcBef>
                          <a:spcPts val="0"/>
                        </a:spcBef>
                        <a:spcAft>
                          <a:spcPts val="0"/>
                        </a:spcAft>
                        <a:buNone/>
                      </a:pPr>
                      <a:endParaRPr sz="1100" b="0" i="0" u="none" strike="noStrike" cap="none" dirty="0">
                        <a:solidFill>
                          <a:schemeClr val="dk1"/>
                        </a:solidFill>
                        <a:latin typeface="Calibri"/>
                        <a:ea typeface="Calibri"/>
                        <a:cs typeface="Calibri"/>
                        <a:sym typeface="Calibri"/>
                      </a:endParaRPr>
                    </a:p>
                  </a:txBody>
                  <a:tcPr marL="6050" marR="6050" marT="6050" marB="0" anchor="ctr"/>
                </a:tc>
                <a:tc>
                  <a:txBody>
                    <a:bodyPr/>
                    <a:lstStyle/>
                    <a:p>
                      <a:pPr marL="0" marR="0" lvl="0" indent="0" algn="just" rtl="0">
                        <a:lnSpc>
                          <a:spcPct val="115000"/>
                        </a:lnSpc>
                        <a:spcBef>
                          <a:spcPts val="0"/>
                        </a:spcBef>
                        <a:spcAft>
                          <a:spcPts val="0"/>
                        </a:spcAft>
                        <a:buClr>
                          <a:srgbClr val="000000"/>
                        </a:buClr>
                        <a:buSzPts val="1100"/>
                        <a:buFont typeface="Arial"/>
                        <a:buNone/>
                      </a:pPr>
                      <a:r>
                        <a:rPr lang="cs-CZ" sz="1100" u="none" strike="noStrike" cap="none" dirty="0" smtClean="0">
                          <a:sym typeface="Arial"/>
                        </a:rPr>
                        <a:t>Projekt je zaměřen na více než jednu z těchto klíčových kompetencí:</a:t>
                      </a:r>
                    </a:p>
                    <a:p>
                      <a:pPr marL="0" marR="0" lvl="0" indent="0" algn="just" rtl="0">
                        <a:lnSpc>
                          <a:spcPct val="115000"/>
                        </a:lnSpc>
                        <a:spcBef>
                          <a:spcPts val="0"/>
                        </a:spcBef>
                        <a:spcAft>
                          <a:spcPts val="0"/>
                        </a:spcAft>
                        <a:buClr>
                          <a:srgbClr val="000000"/>
                        </a:buClr>
                        <a:buSzPts val="1100"/>
                        <a:buFont typeface="Arial"/>
                        <a:buNone/>
                      </a:pPr>
                      <a:r>
                        <a:rPr lang="cs-CZ" sz="1100" u="none" strike="noStrike" cap="none" dirty="0" smtClean="0">
                          <a:sym typeface="Arial"/>
                        </a:rPr>
                        <a:t>- komunikace v cizích jazycích,</a:t>
                      </a:r>
                    </a:p>
                    <a:p>
                      <a:pPr marL="0" marR="0" lvl="0" indent="0" algn="just" rtl="0">
                        <a:lnSpc>
                          <a:spcPct val="115000"/>
                        </a:lnSpc>
                        <a:spcBef>
                          <a:spcPts val="0"/>
                        </a:spcBef>
                        <a:spcAft>
                          <a:spcPts val="0"/>
                        </a:spcAft>
                        <a:buClr>
                          <a:srgbClr val="000000"/>
                        </a:buClr>
                        <a:buSzPts val="1100"/>
                        <a:buFont typeface="Arial"/>
                        <a:buNone/>
                      </a:pPr>
                      <a:r>
                        <a:rPr lang="cs-CZ" sz="1100" u="none" strike="noStrike" cap="none" dirty="0" smtClean="0">
                          <a:sym typeface="Arial"/>
                        </a:rPr>
                        <a:t>- technických a řemeslných oborů,</a:t>
                      </a:r>
                    </a:p>
                    <a:p>
                      <a:pPr marL="0" marR="0" lvl="0" indent="0" algn="just" rtl="0">
                        <a:lnSpc>
                          <a:spcPct val="115000"/>
                        </a:lnSpc>
                        <a:spcBef>
                          <a:spcPts val="0"/>
                        </a:spcBef>
                        <a:spcAft>
                          <a:spcPts val="0"/>
                        </a:spcAft>
                        <a:buClr>
                          <a:srgbClr val="000000"/>
                        </a:buClr>
                        <a:buSzPts val="1100"/>
                        <a:buFont typeface="Arial"/>
                        <a:buNone/>
                      </a:pPr>
                      <a:r>
                        <a:rPr lang="cs-CZ" sz="1100" u="none" strike="noStrike" cap="none" dirty="0" smtClean="0">
                          <a:sym typeface="Arial"/>
                        </a:rPr>
                        <a:t>- přírodních věd,</a:t>
                      </a:r>
                    </a:p>
                    <a:p>
                      <a:pPr marL="0" marR="0" lvl="0" indent="0" algn="just" rtl="0">
                        <a:lnSpc>
                          <a:spcPct val="115000"/>
                        </a:lnSpc>
                        <a:spcBef>
                          <a:spcPts val="0"/>
                        </a:spcBef>
                        <a:spcAft>
                          <a:spcPts val="0"/>
                        </a:spcAft>
                        <a:buClr>
                          <a:srgbClr val="000000"/>
                        </a:buClr>
                        <a:buSzPts val="1100"/>
                        <a:buFont typeface="Arial"/>
                        <a:buNone/>
                      </a:pPr>
                      <a:r>
                        <a:rPr lang="cs-CZ" sz="1100" u="none" strike="noStrike" cap="none" dirty="0" smtClean="0">
                          <a:sym typeface="Arial"/>
                        </a:rPr>
                        <a:t>- práce s digitálními technologiemi.</a:t>
                      </a:r>
                    </a:p>
                    <a:p>
                      <a:pPr marL="0" marR="0" lvl="0" indent="0" algn="just" rtl="0">
                        <a:lnSpc>
                          <a:spcPct val="115000"/>
                        </a:lnSpc>
                        <a:spcBef>
                          <a:spcPts val="0"/>
                        </a:spcBef>
                        <a:spcAft>
                          <a:spcPts val="0"/>
                        </a:spcAft>
                        <a:buClr>
                          <a:srgbClr val="000000"/>
                        </a:buClr>
                        <a:buSzPts val="1100"/>
                        <a:buFont typeface="Arial"/>
                        <a:buNone/>
                      </a:pPr>
                      <a:endParaRPr sz="1100" b="0" i="0" u="none" strike="noStrike" cap="none" dirty="0">
                        <a:solidFill>
                          <a:schemeClr val="dk1"/>
                        </a:solidFill>
                        <a:latin typeface="Calibri"/>
                        <a:ea typeface="Calibri"/>
                        <a:cs typeface="Calibri"/>
                        <a:sym typeface="Arial"/>
                      </a:endParaRPr>
                    </a:p>
                  </a:txBody>
                  <a:tcPr marL="6050" marR="6050" marT="6050" marB="0" anchor="ctr"/>
                </a:tc>
                <a:tc>
                  <a:txBody>
                    <a:bodyPr/>
                    <a:lstStyle/>
                    <a:p>
                      <a:pPr marL="0" marR="0" lvl="0" indent="0" algn="ctr" rtl="0">
                        <a:lnSpc>
                          <a:spcPct val="100000"/>
                        </a:lnSpc>
                        <a:spcBef>
                          <a:spcPts val="0"/>
                        </a:spcBef>
                        <a:spcAft>
                          <a:spcPts val="0"/>
                        </a:spcAft>
                        <a:buClr>
                          <a:srgbClr val="000000"/>
                        </a:buClr>
                        <a:buFont typeface="Arial"/>
                        <a:buNone/>
                      </a:pPr>
                      <a:r>
                        <a:rPr lang="cs-CZ" sz="1100" u="none" strike="noStrike" cap="none" dirty="0" smtClean="0">
                          <a:sym typeface="Arial"/>
                        </a:rPr>
                        <a:t>15</a:t>
                      </a:r>
                      <a:endParaRPr sz="1100" b="0" i="0" u="none" strike="noStrike" cap="none" dirty="0">
                        <a:solidFill>
                          <a:schemeClr val="dk1"/>
                        </a:solidFill>
                        <a:latin typeface="Calibri"/>
                        <a:ea typeface="Calibri"/>
                        <a:cs typeface="Calibri"/>
                        <a:sym typeface="Calibri"/>
                      </a:endParaRPr>
                    </a:p>
                  </a:txBody>
                  <a:tcPr marL="6050" marR="6050" marT="6050" marB="0" anchor="ctr"/>
                </a:tc>
                <a:tc rowSpan="3">
                  <a:txBody>
                    <a:bodyPr/>
                    <a:lstStyle/>
                    <a:p>
                      <a:pPr marL="0" marR="0" lvl="0" indent="0" algn="l" rtl="0">
                        <a:spcBef>
                          <a:spcPts val="0"/>
                        </a:spcBef>
                        <a:spcAft>
                          <a:spcPts val="0"/>
                        </a:spcAft>
                        <a:buNone/>
                      </a:pPr>
                      <a:endParaRPr sz="700" b="0" i="0" u="none" strike="noStrike" cap="none" dirty="0">
                        <a:solidFill>
                          <a:srgbClr val="000000"/>
                        </a:solidFill>
                        <a:latin typeface="Calibri"/>
                        <a:ea typeface="Calibri"/>
                        <a:cs typeface="Calibri"/>
                        <a:sym typeface="Calibri"/>
                      </a:endParaRPr>
                    </a:p>
                  </a:txBody>
                  <a:tcPr marL="6050" marR="6050" marT="6050" marB="0" anchor="b"/>
                </a:tc>
              </a:tr>
              <a:tr h="1261047">
                <a:tc vMerge="1">
                  <a:txBody>
                    <a:bodyPr/>
                    <a:lstStyle/>
                    <a:p>
                      <a:endParaRPr lang="cs-CZ"/>
                    </a:p>
                  </a:txBody>
                  <a:tcPr/>
                </a:tc>
                <a:tc vMerge="1">
                  <a:txBody>
                    <a:bodyPr/>
                    <a:lstStyle/>
                    <a:p>
                      <a:endParaRPr lang="cs-CZ"/>
                    </a:p>
                  </a:txBody>
                  <a:tcPr/>
                </a:tc>
                <a:tc>
                  <a:txBody>
                    <a:bodyPr/>
                    <a:lstStyle/>
                    <a:p>
                      <a:pPr marL="0" marR="0" lvl="0" indent="0" algn="just" rtl="0">
                        <a:lnSpc>
                          <a:spcPct val="115000"/>
                        </a:lnSpc>
                        <a:spcBef>
                          <a:spcPts val="0"/>
                        </a:spcBef>
                        <a:spcAft>
                          <a:spcPts val="0"/>
                        </a:spcAft>
                        <a:buClr>
                          <a:srgbClr val="000000"/>
                        </a:buClr>
                        <a:buSzPts val="1100"/>
                        <a:buFont typeface="Arial"/>
                        <a:buNone/>
                      </a:pPr>
                      <a:r>
                        <a:rPr lang="cs-CZ" sz="1100" u="none" strike="noStrike" cap="none" dirty="0" smtClean="0">
                          <a:sym typeface="Arial"/>
                        </a:rPr>
                        <a:t>Projekt je zaměřen jen na jednu z těchto klíčových kompetencí:</a:t>
                      </a:r>
                    </a:p>
                    <a:p>
                      <a:pPr marL="0" marR="0" lvl="0" indent="0" algn="just" rtl="0">
                        <a:lnSpc>
                          <a:spcPct val="115000"/>
                        </a:lnSpc>
                        <a:spcBef>
                          <a:spcPts val="0"/>
                        </a:spcBef>
                        <a:spcAft>
                          <a:spcPts val="0"/>
                        </a:spcAft>
                        <a:buClr>
                          <a:srgbClr val="000000"/>
                        </a:buClr>
                        <a:buSzPts val="1100"/>
                        <a:buFont typeface="Arial"/>
                        <a:buNone/>
                      </a:pPr>
                      <a:r>
                        <a:rPr lang="cs-CZ" sz="1100" u="none" strike="noStrike" cap="none" dirty="0" smtClean="0">
                          <a:sym typeface="Arial"/>
                        </a:rPr>
                        <a:t>- komunikace v cizích jazycích,</a:t>
                      </a:r>
                    </a:p>
                    <a:p>
                      <a:pPr marL="0" marR="0" lvl="0" indent="0" algn="just" rtl="0">
                        <a:lnSpc>
                          <a:spcPct val="115000"/>
                        </a:lnSpc>
                        <a:spcBef>
                          <a:spcPts val="0"/>
                        </a:spcBef>
                        <a:spcAft>
                          <a:spcPts val="0"/>
                        </a:spcAft>
                        <a:buClr>
                          <a:srgbClr val="000000"/>
                        </a:buClr>
                        <a:buSzPts val="1100"/>
                        <a:buFont typeface="Arial"/>
                        <a:buNone/>
                      </a:pPr>
                      <a:r>
                        <a:rPr lang="cs-CZ" sz="1100" u="none" strike="noStrike" cap="none" dirty="0" smtClean="0">
                          <a:sym typeface="Arial"/>
                        </a:rPr>
                        <a:t>- technických a řemeslných oborů,</a:t>
                      </a:r>
                    </a:p>
                    <a:p>
                      <a:pPr marL="0" marR="0" lvl="0" indent="0" algn="just" rtl="0">
                        <a:lnSpc>
                          <a:spcPct val="115000"/>
                        </a:lnSpc>
                        <a:spcBef>
                          <a:spcPts val="0"/>
                        </a:spcBef>
                        <a:spcAft>
                          <a:spcPts val="0"/>
                        </a:spcAft>
                        <a:buClr>
                          <a:srgbClr val="000000"/>
                        </a:buClr>
                        <a:buSzPts val="1100"/>
                        <a:buFont typeface="Arial"/>
                        <a:buNone/>
                      </a:pPr>
                      <a:r>
                        <a:rPr lang="cs-CZ" sz="1100" u="none" strike="noStrike" cap="none" dirty="0" smtClean="0">
                          <a:sym typeface="Arial"/>
                        </a:rPr>
                        <a:t>- přírodních věd,</a:t>
                      </a:r>
                    </a:p>
                    <a:p>
                      <a:pPr marL="0" marR="0" lvl="0" indent="0" algn="just" rtl="0">
                        <a:lnSpc>
                          <a:spcPct val="115000"/>
                        </a:lnSpc>
                        <a:spcBef>
                          <a:spcPts val="0"/>
                        </a:spcBef>
                        <a:spcAft>
                          <a:spcPts val="0"/>
                        </a:spcAft>
                        <a:buClr>
                          <a:srgbClr val="000000"/>
                        </a:buClr>
                        <a:buSzPts val="1100"/>
                        <a:buFont typeface="Arial"/>
                        <a:buNone/>
                      </a:pPr>
                      <a:r>
                        <a:rPr lang="cs-CZ" sz="1100" u="none" strike="noStrike" cap="none" dirty="0" smtClean="0">
                          <a:sym typeface="Arial"/>
                        </a:rPr>
                        <a:t>- práce s digitálními technologiemi.</a:t>
                      </a:r>
                    </a:p>
                    <a:p>
                      <a:pPr marL="0" marR="0" lvl="0" indent="0" algn="just" rtl="0">
                        <a:lnSpc>
                          <a:spcPct val="115000"/>
                        </a:lnSpc>
                        <a:spcBef>
                          <a:spcPts val="0"/>
                        </a:spcBef>
                        <a:spcAft>
                          <a:spcPts val="0"/>
                        </a:spcAft>
                        <a:buClr>
                          <a:srgbClr val="000000"/>
                        </a:buClr>
                        <a:buSzPts val="1100"/>
                        <a:buFont typeface="Arial"/>
                        <a:buNone/>
                      </a:pPr>
                      <a:endParaRPr dirty="0"/>
                    </a:p>
                  </a:txBody>
                  <a:tcPr marL="6050" marR="6050" marT="6050" marB="0" anchor="ctr"/>
                </a:tc>
                <a:tc>
                  <a:txBody>
                    <a:bodyPr/>
                    <a:lstStyle/>
                    <a:p>
                      <a:pPr marL="0" marR="0" lvl="0" indent="0" algn="ctr" rtl="0">
                        <a:lnSpc>
                          <a:spcPct val="100000"/>
                        </a:lnSpc>
                        <a:spcBef>
                          <a:spcPts val="0"/>
                        </a:spcBef>
                        <a:spcAft>
                          <a:spcPts val="0"/>
                        </a:spcAft>
                        <a:buClr>
                          <a:srgbClr val="000000"/>
                        </a:buClr>
                        <a:buFont typeface="Arial"/>
                        <a:buNone/>
                      </a:pPr>
                      <a:r>
                        <a:rPr lang="cs-CZ" sz="1100" u="none" strike="noStrike" cap="none" dirty="0" smtClean="0">
                          <a:sym typeface="Arial"/>
                        </a:rPr>
                        <a:t>10</a:t>
                      </a:r>
                      <a:endParaRPr sz="1100" b="0" i="0" u="none" strike="noStrike" cap="none" dirty="0">
                        <a:solidFill>
                          <a:schemeClr val="dk1"/>
                        </a:solidFill>
                        <a:latin typeface="Calibri"/>
                        <a:ea typeface="Calibri"/>
                        <a:cs typeface="Calibri"/>
                        <a:sym typeface="Calibri"/>
                      </a:endParaRPr>
                    </a:p>
                  </a:txBody>
                  <a:tcPr marL="6050" marR="6050" marT="6050" marB="0" anchor="ctr"/>
                </a:tc>
                <a:tc vMerge="1">
                  <a:txBody>
                    <a:bodyPr/>
                    <a:lstStyle/>
                    <a:p>
                      <a:pPr marL="0" marR="0" lvl="0" indent="0" algn="l" rtl="0">
                        <a:spcBef>
                          <a:spcPts val="0"/>
                        </a:spcBef>
                        <a:spcAft>
                          <a:spcPts val="0"/>
                        </a:spcAft>
                        <a:buNone/>
                      </a:pPr>
                      <a:endParaRPr sz="700" b="0" i="0" u="none" strike="noStrike" cap="none" dirty="0">
                        <a:solidFill>
                          <a:srgbClr val="000000"/>
                        </a:solidFill>
                        <a:latin typeface="Calibri"/>
                        <a:ea typeface="Calibri"/>
                        <a:cs typeface="Calibri"/>
                        <a:sym typeface="Calibri"/>
                      </a:endParaRPr>
                    </a:p>
                  </a:txBody>
                  <a:tcPr marL="6050" marR="6050" marT="6050" marB="0" anchor="b"/>
                </a:tc>
              </a:tr>
              <a:tr h="176876">
                <a:tc vMerge="1">
                  <a:txBody>
                    <a:bodyPr/>
                    <a:lstStyle/>
                    <a:p>
                      <a:endParaRPr lang="cs-CZ"/>
                    </a:p>
                  </a:txBody>
                  <a:tcPr/>
                </a:tc>
                <a:tc vMerge="1">
                  <a:txBody>
                    <a:bodyPr/>
                    <a:lstStyle/>
                    <a:p>
                      <a:endParaRPr lang="cs-CZ"/>
                    </a:p>
                  </a:txBody>
                  <a:tcPr/>
                </a:tc>
                <a:tc>
                  <a:txBody>
                    <a:bodyPr/>
                    <a:lstStyle/>
                    <a:p>
                      <a:r>
                        <a:rPr lang="cs-CZ" sz="1100" u="none" strike="noStrike" cap="none" dirty="0" smtClean="0">
                          <a:sym typeface="Arial"/>
                        </a:rPr>
                        <a:t>Projekt není zaměřen na žádnou klíčovou kompetenci.</a:t>
                      </a:r>
                      <a:endParaRPr lang="cs-CZ" sz="1100" b="0" i="0" u="none" strike="noStrike" cap="none" dirty="0">
                        <a:solidFill>
                          <a:schemeClr val="dk1"/>
                        </a:solidFill>
                        <a:latin typeface="Calibri"/>
                        <a:ea typeface="Calibri"/>
                        <a:cs typeface="Calibri"/>
                        <a:sym typeface="Arial"/>
                      </a:endParaRPr>
                    </a:p>
                  </a:txBody>
                  <a:tcPr marL="6050" marR="6050" marT="6050" marB="0" anchor="ctr"/>
                </a:tc>
                <a:tc>
                  <a:txBody>
                    <a:bodyPr/>
                    <a:lstStyle/>
                    <a:p>
                      <a:pPr marL="0" marR="0" lvl="0" indent="0" algn="ctr" rtl="0">
                        <a:lnSpc>
                          <a:spcPct val="100000"/>
                        </a:lnSpc>
                        <a:spcBef>
                          <a:spcPts val="0"/>
                        </a:spcBef>
                        <a:spcAft>
                          <a:spcPts val="0"/>
                        </a:spcAft>
                        <a:buClr>
                          <a:srgbClr val="000000"/>
                        </a:buClr>
                        <a:buFont typeface="Arial"/>
                        <a:buNone/>
                      </a:pPr>
                      <a:r>
                        <a:rPr lang="cs-CZ" sz="1100" u="none" strike="noStrike" cap="none" dirty="0" smtClean="0">
                          <a:sym typeface="Calibri"/>
                        </a:rPr>
                        <a:t>0</a:t>
                      </a:r>
                      <a:endParaRPr sz="1100" b="0" i="0" u="none" strike="noStrike" cap="none" dirty="0">
                        <a:solidFill>
                          <a:schemeClr val="dk1"/>
                        </a:solidFill>
                        <a:latin typeface="Calibri"/>
                        <a:ea typeface="Calibri"/>
                        <a:cs typeface="Calibri"/>
                        <a:sym typeface="Calibri"/>
                      </a:endParaRPr>
                    </a:p>
                  </a:txBody>
                  <a:tcPr marL="6050" marR="6050" marT="6050" marB="0" anchor="ctr"/>
                </a:tc>
                <a:tc vMerge="1">
                  <a:txBody>
                    <a:bodyPr/>
                    <a:lstStyle/>
                    <a:p>
                      <a:endParaRPr lang="cs-CZ"/>
                    </a:p>
                  </a:txBody>
                  <a:tcPr/>
                </a:tc>
              </a:tr>
              <a:tr h="161357">
                <a:tc gridSpan="5">
                  <a:txBody>
                    <a:bodyPr/>
                    <a:lstStyle/>
                    <a:p>
                      <a:pPr marL="0" marR="0" lvl="0" indent="0" algn="l" rtl="0">
                        <a:spcBef>
                          <a:spcPts val="0"/>
                        </a:spcBef>
                        <a:spcAft>
                          <a:spcPts val="0"/>
                        </a:spcAft>
                        <a:buNone/>
                      </a:pPr>
                      <a:r>
                        <a:rPr lang="cs-CZ" sz="1000" u="none" strike="noStrike" cap="none" dirty="0"/>
                        <a:t>Minimální počet bodů, aby projekt uspěl je </a:t>
                      </a:r>
                      <a:r>
                        <a:rPr lang="cs-CZ" sz="1000" u="none" strike="noStrike" cap="none" dirty="0" smtClean="0"/>
                        <a:t>2</a:t>
                      </a:r>
                      <a:r>
                        <a:rPr lang="cs-CZ" sz="1000" u="none" strike="noStrike" cap="none" dirty="0"/>
                        <a:t>0</a:t>
                      </a:r>
                      <a:r>
                        <a:rPr lang="cs-CZ" sz="1000" u="none" strike="noStrike" cap="none" dirty="0" smtClean="0"/>
                        <a:t> </a:t>
                      </a:r>
                      <a:r>
                        <a:rPr lang="cs-CZ" sz="1000" u="none" strike="noStrike" cap="none" dirty="0"/>
                        <a:t>bodů. Maximální počet bodů je </a:t>
                      </a:r>
                      <a:r>
                        <a:rPr lang="cs-CZ" sz="1000" dirty="0" smtClean="0"/>
                        <a:t>4</a:t>
                      </a:r>
                      <a:r>
                        <a:rPr lang="cs-CZ" sz="1000" u="none" strike="noStrike" cap="none" dirty="0"/>
                        <a:t>5</a:t>
                      </a:r>
                      <a:r>
                        <a:rPr lang="cs-CZ" sz="1000" u="none" strike="noStrike" cap="none" dirty="0" smtClean="0"/>
                        <a:t>.</a:t>
                      </a:r>
                      <a:endParaRPr sz="1000" b="1" i="0" u="none" strike="noStrike" cap="none" dirty="0">
                        <a:solidFill>
                          <a:srgbClr val="000000"/>
                        </a:solidFill>
                        <a:latin typeface="Calibri"/>
                        <a:ea typeface="Calibri"/>
                        <a:cs typeface="Calibri"/>
                        <a:sym typeface="Calibri"/>
                      </a:endParaRPr>
                    </a:p>
                  </a:txBody>
                  <a:tcPr marL="6050" marR="6050" marT="6050" marB="0" anchor="ctr"/>
                </a:tc>
                <a:tc hMerge="1">
                  <a:txBody>
                    <a:bodyPr/>
                    <a:lstStyle/>
                    <a:p>
                      <a:endParaRPr lang="cs-CZ"/>
                    </a:p>
                  </a:txBody>
                  <a:tcPr/>
                </a:tc>
                <a:tc hMerge="1">
                  <a:txBody>
                    <a:bodyPr/>
                    <a:lstStyle/>
                    <a:p>
                      <a:endParaRPr lang="cs-CZ"/>
                    </a:p>
                  </a:txBody>
                  <a:tcPr/>
                </a:tc>
                <a:tc hMerge="1">
                  <a:txBody>
                    <a:bodyPr/>
                    <a:lstStyle/>
                    <a:p>
                      <a:pPr marL="0" marR="0" lvl="0" indent="0" algn="ctr" rtl="0">
                        <a:spcBef>
                          <a:spcPts val="0"/>
                        </a:spcBef>
                        <a:spcAft>
                          <a:spcPts val="0"/>
                        </a:spcAft>
                        <a:buNone/>
                      </a:pPr>
                      <a:endParaRPr sz="700" b="0" i="0" u="none" strike="noStrike" cap="none" dirty="0">
                        <a:solidFill>
                          <a:srgbClr val="000000"/>
                        </a:solidFill>
                        <a:latin typeface="Calibri"/>
                        <a:ea typeface="Calibri"/>
                        <a:cs typeface="Calibri"/>
                        <a:sym typeface="Calibri"/>
                      </a:endParaRPr>
                    </a:p>
                  </a:txBody>
                  <a:tcPr marL="6050" marR="6050" marT="6050" marB="0" anchor="ctr"/>
                </a:tc>
                <a:tc hMerge="1">
                  <a:txBody>
                    <a:bodyPr/>
                    <a:lstStyle/>
                    <a:p>
                      <a:pPr marL="0" marR="0" lvl="0" indent="0" algn="l" rtl="0">
                        <a:spcBef>
                          <a:spcPts val="0"/>
                        </a:spcBef>
                        <a:spcAft>
                          <a:spcPts val="0"/>
                        </a:spcAft>
                        <a:buNone/>
                      </a:pPr>
                      <a:endParaRPr sz="700" b="0" i="0" u="none" strike="noStrike" cap="none" dirty="0">
                        <a:solidFill>
                          <a:srgbClr val="000000"/>
                        </a:solidFill>
                        <a:latin typeface="Calibri"/>
                        <a:ea typeface="Calibri"/>
                        <a:cs typeface="Calibri"/>
                        <a:sym typeface="Calibri"/>
                      </a:endParaRPr>
                    </a:p>
                  </a:txBody>
                  <a:tcPr marL="6050" marR="6050" marT="6050" marB="0" anchor="b"/>
                </a:tc>
              </a:tr>
              <a:tr h="176876">
                <a:tc gridSpan="3">
                  <a:txBody>
                    <a:bodyPr/>
                    <a:lstStyle/>
                    <a:p>
                      <a:pPr marL="0" marR="0" lvl="0" indent="0" algn="l" rtl="0">
                        <a:spcBef>
                          <a:spcPts val="0"/>
                        </a:spcBef>
                        <a:spcAft>
                          <a:spcPts val="0"/>
                        </a:spcAft>
                        <a:buNone/>
                        <a:tabLst>
                          <a:tab pos="447675" algn="l"/>
                        </a:tabLst>
                      </a:pPr>
                      <a:r>
                        <a:rPr lang="cs-CZ" sz="1000" u="none" strike="noStrike" cap="none" dirty="0" smtClean="0">
                          <a:sym typeface="Arial"/>
                        </a:rPr>
                        <a:t>Celkový </a:t>
                      </a:r>
                      <a:r>
                        <a:rPr lang="cs-CZ" sz="1000" u="none" strike="noStrike" cap="none" dirty="0">
                          <a:sym typeface="Arial"/>
                        </a:rPr>
                        <a:t>počet bodů pro každou podporovanou aktivitu</a:t>
                      </a:r>
                      <a:endParaRPr sz="1000" b="1" i="0" u="none" strike="noStrike" cap="none" dirty="0">
                        <a:solidFill>
                          <a:schemeClr val="dk1"/>
                        </a:solidFill>
                        <a:latin typeface="Arial"/>
                        <a:ea typeface="Arial"/>
                        <a:cs typeface="Arial"/>
                        <a:sym typeface="Calibri"/>
                      </a:endParaRPr>
                    </a:p>
                  </a:txBody>
                  <a:tcPr marL="6050" marR="6050" marT="6050" marB="0" anchor="ctr"/>
                </a:tc>
                <a:tc hMerge="1">
                  <a:txBody>
                    <a:bodyPr/>
                    <a:lstStyle/>
                    <a:p>
                      <a:endParaRPr lang="cs-CZ"/>
                    </a:p>
                  </a:txBody>
                  <a:tcPr/>
                </a:tc>
                <a:tc hMerge="1">
                  <a:txBody>
                    <a:bodyPr/>
                    <a:lstStyle/>
                    <a:p>
                      <a:endParaRPr lang="cs-CZ"/>
                    </a:p>
                  </a:txBody>
                  <a:tcPr/>
                </a:tc>
                <a:tc>
                  <a:txBody>
                    <a:bodyPr/>
                    <a:lstStyle/>
                    <a:p>
                      <a:pPr marL="0" marR="0" lvl="0" indent="0" algn="ctr" rtl="0">
                        <a:lnSpc>
                          <a:spcPct val="100000"/>
                        </a:lnSpc>
                        <a:spcBef>
                          <a:spcPts val="0"/>
                        </a:spcBef>
                        <a:spcAft>
                          <a:spcPts val="0"/>
                        </a:spcAft>
                        <a:buClr>
                          <a:srgbClr val="000000"/>
                        </a:buClr>
                        <a:buFont typeface="Arial"/>
                        <a:buNone/>
                      </a:pPr>
                      <a:r>
                        <a:rPr lang="cs-CZ" sz="1100" u="none" strike="noStrike" cap="none" dirty="0" smtClean="0">
                          <a:sym typeface="Arial"/>
                        </a:rPr>
                        <a:t>45</a:t>
                      </a:r>
                      <a:endParaRPr sz="1100" b="0" i="0" u="none" strike="noStrike" cap="none" dirty="0">
                        <a:solidFill>
                          <a:schemeClr val="dk1"/>
                        </a:solidFill>
                        <a:latin typeface="Calibri"/>
                        <a:ea typeface="Calibri"/>
                        <a:cs typeface="Calibri"/>
                        <a:sym typeface="Calibri"/>
                      </a:endParaRPr>
                    </a:p>
                  </a:txBody>
                  <a:tcPr marL="6050" marR="6050" marT="6050" marB="0" anchor="ctr"/>
                </a:tc>
                <a:tc>
                  <a:txBody>
                    <a:bodyPr/>
                    <a:lstStyle/>
                    <a:p>
                      <a:pPr marL="0" marR="0" lvl="0" indent="0" algn="l" rtl="0">
                        <a:spcBef>
                          <a:spcPts val="0"/>
                        </a:spcBef>
                        <a:spcAft>
                          <a:spcPts val="0"/>
                        </a:spcAft>
                        <a:buNone/>
                      </a:pPr>
                      <a:endParaRPr sz="700" b="0" i="0" u="none" strike="noStrike" cap="none" dirty="0">
                        <a:solidFill>
                          <a:srgbClr val="000000"/>
                        </a:solidFill>
                        <a:latin typeface="Calibri"/>
                        <a:ea typeface="Calibri"/>
                        <a:cs typeface="Calibri"/>
                        <a:sym typeface="Calibri"/>
                      </a:endParaRPr>
                    </a:p>
                  </a:txBody>
                  <a:tcPr marL="6050" marR="6050" marT="6050" marB="0" anchor="b"/>
                </a:tc>
              </a:tr>
            </a:tbl>
          </a:graphicData>
        </a:graphic>
      </p:graphicFrame>
      <p:sp>
        <p:nvSpPr>
          <p:cNvPr id="341" name="Google Shape;341;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29</a:t>
            </a:fld>
            <a:endParaRPr/>
          </a:p>
        </p:txBody>
      </p:sp>
      <p:pic>
        <p:nvPicPr>
          <p:cNvPr id="342" name="Google Shape;342;p38" descr="\\nt1\O\Loga 2014_2020\IROP\Logolinky\RGB\JPG\IROP_CZ_RO_B_C RGB_malý.jpg"/>
          <p:cNvPicPr preferRelativeResize="0"/>
          <p:nvPr/>
        </p:nvPicPr>
        <p:blipFill rotWithShape="1">
          <a:blip r:embed="rId3">
            <a:alphaModFix/>
          </a:blip>
          <a:srcRect/>
          <a:stretch/>
        </p:blipFill>
        <p:spPr>
          <a:xfrm>
            <a:off x="0" y="6166576"/>
            <a:ext cx="4199493" cy="691424"/>
          </a:xfrm>
          <a:prstGeom prst="rect">
            <a:avLst/>
          </a:prstGeom>
          <a:noFill/>
          <a:ln>
            <a:noFill/>
          </a:ln>
        </p:spPr>
      </p:pic>
      <p:pic>
        <p:nvPicPr>
          <p:cNvPr id="343" name="Google Shape;343;p38"/>
          <p:cNvPicPr preferRelativeResize="0"/>
          <p:nvPr/>
        </p:nvPicPr>
        <p:blipFill rotWithShape="1">
          <a:blip r:embed="rId4">
            <a:alphaModFix/>
          </a:blip>
          <a:srcRect/>
          <a:stretch/>
        </p:blipFill>
        <p:spPr>
          <a:xfrm>
            <a:off x="6531" y="92076"/>
            <a:ext cx="2328874" cy="634039"/>
          </a:xfrm>
          <a:prstGeom prst="rect">
            <a:avLst/>
          </a:prstGeom>
          <a:noFill/>
          <a:ln>
            <a:noFill/>
          </a:ln>
        </p:spPr>
      </p:pic>
    </p:spTree>
    <p:extLst>
      <p:ext uri="{BB962C8B-B14F-4D97-AF65-F5344CB8AC3E}">
        <p14:creationId xmlns:p14="http://schemas.microsoft.com/office/powerpoint/2010/main" val="3959802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5"/>
          <p:cNvPicPr preferRelativeResize="0"/>
          <p:nvPr/>
        </p:nvPicPr>
        <p:blipFill rotWithShape="1">
          <a:blip r:embed="rId3">
            <a:alphaModFix/>
          </a:blip>
          <a:srcRect/>
          <a:stretch/>
        </p:blipFill>
        <p:spPr>
          <a:xfrm>
            <a:off x="0" y="49619"/>
            <a:ext cx="9144000" cy="6808381"/>
          </a:xfrm>
          <a:prstGeom prst="rect">
            <a:avLst/>
          </a:prstGeom>
          <a:noFill/>
          <a:ln>
            <a:noFill/>
          </a:ln>
        </p:spPr>
      </p:pic>
      <p:sp>
        <p:nvSpPr>
          <p:cNvPr id="109" name="Google Shape;109;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B050"/>
              </a:buClr>
              <a:buSzPts val="3600"/>
              <a:buFont typeface="PT Sans"/>
              <a:buNone/>
            </a:pPr>
            <a:r>
              <a:rPr lang="cs-CZ" sz="3600" cap="none">
                <a:solidFill>
                  <a:srgbClr val="00B050"/>
                </a:solidFill>
              </a:rPr>
              <a:t/>
            </a:r>
            <a:br>
              <a:rPr lang="cs-CZ" sz="3600" cap="none">
                <a:solidFill>
                  <a:srgbClr val="00B050"/>
                </a:solidFill>
              </a:rPr>
            </a:br>
            <a:endParaRPr cap="none">
              <a:solidFill>
                <a:srgbClr val="00B050"/>
              </a:solidFill>
            </a:endParaRPr>
          </a:p>
        </p:txBody>
      </p:sp>
      <p:sp>
        <p:nvSpPr>
          <p:cNvPr id="110" name="Google Shape;110;p15"/>
          <p:cNvSpPr txBox="1">
            <a:spLocks noGrp="1"/>
          </p:cNvSpPr>
          <p:nvPr>
            <p:ph type="body" idx="1"/>
          </p:nvPr>
        </p:nvSpPr>
        <p:spPr>
          <a:xfrm>
            <a:off x="411126" y="2526071"/>
            <a:ext cx="8321748" cy="1854200"/>
          </a:xfrm>
          <a:prstGeom prst="rect">
            <a:avLst/>
          </a:prstGeom>
          <a:noFill/>
          <a:ln>
            <a:noFill/>
          </a:ln>
        </p:spPr>
        <p:txBody>
          <a:bodyPr spcFirstLastPara="1" wrap="square" lIns="91425" tIns="45700" rIns="91425" bIns="45700" anchor="t" anchorCtr="0">
            <a:noAutofit/>
          </a:bodyPr>
          <a:lstStyle/>
          <a:p>
            <a:pPr marL="742950" lvl="0" indent="-742950" algn="ctr" rtl="0">
              <a:lnSpc>
                <a:spcPct val="90000"/>
              </a:lnSpc>
              <a:spcBef>
                <a:spcPts val="0"/>
              </a:spcBef>
              <a:spcAft>
                <a:spcPts val="0"/>
              </a:spcAft>
              <a:buClr>
                <a:srgbClr val="0070C0"/>
              </a:buClr>
              <a:buSzPts val="3607"/>
              <a:buAutoNum type="arabicPeriod"/>
            </a:pPr>
            <a:r>
              <a:rPr lang="cs-CZ" sz="3607" b="1">
                <a:solidFill>
                  <a:srgbClr val="0070C0"/>
                </a:solidFill>
              </a:rPr>
              <a:t>SEZNÁMENÍ S VÝZVOU Č. 68 </a:t>
            </a:r>
            <a:endParaRPr/>
          </a:p>
          <a:p>
            <a:pPr marL="742950" lvl="0" indent="-513905" algn="ctr" rtl="0">
              <a:lnSpc>
                <a:spcPct val="90000"/>
              </a:lnSpc>
              <a:spcBef>
                <a:spcPts val="721"/>
              </a:spcBef>
              <a:spcAft>
                <a:spcPts val="0"/>
              </a:spcAft>
              <a:buClr>
                <a:srgbClr val="888888"/>
              </a:buClr>
              <a:buSzPts val="3607"/>
              <a:buNone/>
            </a:pPr>
            <a:endParaRPr sz="3607" b="1">
              <a:solidFill>
                <a:srgbClr val="0070C0"/>
              </a:solidFill>
            </a:endParaRPr>
          </a:p>
          <a:p>
            <a:pPr marL="0" lvl="0" indent="0" algn="ctr" rtl="0">
              <a:lnSpc>
                <a:spcPct val="90000"/>
              </a:lnSpc>
              <a:spcBef>
                <a:spcPts val="721"/>
              </a:spcBef>
              <a:spcAft>
                <a:spcPts val="0"/>
              </a:spcAft>
              <a:buClr>
                <a:srgbClr val="0070C0"/>
              </a:buClr>
              <a:buSzPts val="3607"/>
              <a:buNone/>
            </a:pPr>
            <a:r>
              <a:rPr lang="cs-CZ" sz="3607" b="1">
                <a:solidFill>
                  <a:srgbClr val="0070C0"/>
                </a:solidFill>
              </a:rPr>
              <a:t>VZDĚLÁVÁNÍ A CELOŽIVOTNÍ UČENÍ</a:t>
            </a:r>
            <a:endParaRPr sz="3607">
              <a:solidFill>
                <a:schemeClr val="dk1"/>
              </a:solidFill>
            </a:endParaRPr>
          </a:p>
        </p:txBody>
      </p:sp>
      <p:sp>
        <p:nvSpPr>
          <p:cNvPr id="111" name="Google Shape;11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3</a:t>
            </a:fld>
            <a:endParaRPr/>
          </a:p>
        </p:txBody>
      </p:sp>
      <p:pic>
        <p:nvPicPr>
          <p:cNvPr id="112" name="Google Shape;112;p15" descr="\\nt1\O\Loga 2014_2020\IROP\Logolinky\RGB\JPG\IROP_CZ_RO_B_C RGB_malý.jpg"/>
          <p:cNvPicPr preferRelativeResize="0"/>
          <p:nvPr/>
        </p:nvPicPr>
        <p:blipFill rotWithShape="1">
          <a:blip r:embed="rId4">
            <a:alphaModFix/>
          </a:blip>
          <a:srcRect/>
          <a:stretch/>
        </p:blipFill>
        <p:spPr>
          <a:xfrm>
            <a:off x="192109" y="5939866"/>
            <a:ext cx="4199492" cy="691424"/>
          </a:xfrm>
          <a:prstGeom prst="rect">
            <a:avLst/>
          </a:prstGeom>
          <a:noFill/>
          <a:ln>
            <a:noFill/>
          </a:ln>
        </p:spPr>
      </p:pic>
      <p:pic>
        <p:nvPicPr>
          <p:cNvPr id="113" name="Google Shape;113;p15"/>
          <p:cNvPicPr preferRelativeResize="0"/>
          <p:nvPr/>
        </p:nvPicPr>
        <p:blipFill rotWithShape="1">
          <a:blip r:embed="rId5">
            <a:alphaModFix/>
          </a:blip>
          <a:srcRect/>
          <a:stretch/>
        </p:blipFill>
        <p:spPr>
          <a:xfrm>
            <a:off x="285422" y="332437"/>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2800"/>
              <a:buFont typeface="PT Sans"/>
              <a:buNone/>
            </a:pPr>
            <a:r>
              <a:rPr lang="cs-CZ" sz="2800" b="0">
                <a:solidFill>
                  <a:srgbClr val="0070C0"/>
                </a:solidFill>
              </a:rPr>
              <a:t>ZÁVĚREČNÉ OVĚŘENÍ ZPŮSOBILOSTI</a:t>
            </a:r>
            <a:endParaRPr sz="2800" b="0">
              <a:solidFill>
                <a:srgbClr val="0070C0"/>
              </a:solidFill>
            </a:endParaRPr>
          </a:p>
        </p:txBody>
      </p:sp>
      <p:sp>
        <p:nvSpPr>
          <p:cNvPr id="349" name="Google Shape;349;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cs-CZ" sz="2000"/>
              <a:t>Provádí Centrum pro regionální rozvoj (CRR)</a:t>
            </a:r>
            <a:endParaRPr/>
          </a:p>
          <a:p>
            <a:pPr marL="342900" lvl="0" indent="-342900" algn="l" rtl="0">
              <a:spcBef>
                <a:spcPts val="400"/>
              </a:spcBef>
              <a:spcAft>
                <a:spcPts val="0"/>
              </a:spcAft>
              <a:buClr>
                <a:schemeClr val="dk1"/>
              </a:buClr>
              <a:buSzPts val="2000"/>
              <a:buChar char="•"/>
            </a:pPr>
            <a:r>
              <a:rPr lang="cs-CZ" sz="2000"/>
              <a:t>Ověření je provedeno do 30 PD od schválení projektů v MAS</a:t>
            </a:r>
            <a:endParaRPr/>
          </a:p>
          <a:p>
            <a:pPr marL="342900" lvl="0" indent="-342900" algn="l" rtl="0">
              <a:spcBef>
                <a:spcPts val="400"/>
              </a:spcBef>
              <a:spcAft>
                <a:spcPts val="0"/>
              </a:spcAft>
              <a:buClr>
                <a:schemeClr val="dk1"/>
              </a:buClr>
              <a:buSzPts val="2000"/>
              <a:buChar char="•"/>
            </a:pPr>
            <a:r>
              <a:rPr lang="cs-CZ" sz="2000"/>
              <a:t>Jedná se o 9 kritérií platných pro celý IROP a 2 kritéria pro aktivitu Infrastruktura základních škol</a:t>
            </a:r>
            <a:endParaRPr/>
          </a:p>
          <a:p>
            <a:pPr marL="342900" lvl="0" indent="-342900" algn="l" rtl="0">
              <a:spcBef>
                <a:spcPts val="400"/>
              </a:spcBef>
              <a:spcAft>
                <a:spcPts val="0"/>
              </a:spcAft>
              <a:buClr>
                <a:schemeClr val="dk1"/>
              </a:buClr>
              <a:buSzPts val="2000"/>
              <a:buChar char="•"/>
            </a:pPr>
            <a:r>
              <a:rPr lang="cs-CZ" sz="2000"/>
              <a:t>Na případné doplnění (max. 2x) má žadatel 5 PD</a:t>
            </a: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p:txBody>
      </p:sp>
      <p:sp>
        <p:nvSpPr>
          <p:cNvPr id="350" name="Google Shape;35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30</a:t>
            </a:fld>
            <a:endParaRPr/>
          </a:p>
        </p:txBody>
      </p:sp>
      <p:pic>
        <p:nvPicPr>
          <p:cNvPr id="351" name="Google Shape;351;p39"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pic>
        <p:nvPicPr>
          <p:cNvPr id="352" name="Google Shape;352;p39"/>
          <p:cNvPicPr preferRelativeResize="0"/>
          <p:nvPr/>
        </p:nvPicPr>
        <p:blipFill rotWithShape="1">
          <a:blip r:embed="rId4">
            <a:alphaModFix/>
          </a:blip>
          <a:srcRect/>
          <a:stretch/>
        </p:blipFill>
        <p:spPr>
          <a:xfrm>
            <a:off x="6531" y="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40"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sp>
        <p:nvSpPr>
          <p:cNvPr id="359" name="Google Shape;359;p40"/>
          <p:cNvSpPr txBox="1">
            <a:spLocks noGrp="1"/>
          </p:cNvSpPr>
          <p:nvPr>
            <p:ph type="body" idx="4294967295"/>
          </p:nvPr>
        </p:nvSpPr>
        <p:spPr>
          <a:xfrm>
            <a:off x="467544" y="1382712"/>
            <a:ext cx="8568952" cy="4710583"/>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2200"/>
              <a:buNone/>
            </a:pPr>
            <a:r>
              <a:rPr lang="cs-CZ" sz="2200" b="1"/>
              <a:t>Kritéria závěrečného ověření způsobilosti (př.)</a:t>
            </a:r>
            <a:endParaRPr/>
          </a:p>
          <a:p>
            <a:pPr marL="742950" lvl="1" indent="-285750" algn="just" rtl="0">
              <a:lnSpc>
                <a:spcPct val="150000"/>
              </a:lnSpc>
              <a:spcBef>
                <a:spcPts val="600"/>
              </a:spcBef>
              <a:spcAft>
                <a:spcPts val="0"/>
              </a:spcAft>
              <a:buClr>
                <a:schemeClr val="dk1"/>
              </a:buClr>
              <a:buSzPts val="1800"/>
              <a:buFont typeface="Noto Sans Symbols"/>
              <a:buChar char="➢"/>
            </a:pPr>
            <a:r>
              <a:rPr lang="cs-CZ" sz="1800"/>
              <a:t>Bezbariérovost, fyzická dostupnost,</a:t>
            </a:r>
            <a:endParaRPr/>
          </a:p>
          <a:p>
            <a:pPr marL="742950" lvl="1" indent="-285750" algn="just" rtl="0">
              <a:lnSpc>
                <a:spcPct val="150000"/>
              </a:lnSpc>
              <a:spcBef>
                <a:spcPts val="600"/>
              </a:spcBef>
              <a:spcAft>
                <a:spcPts val="0"/>
              </a:spcAft>
              <a:buClr>
                <a:schemeClr val="dk1"/>
              </a:buClr>
              <a:buSzPts val="1800"/>
              <a:buFont typeface="Noto Sans Symbols"/>
              <a:buChar char="➢"/>
            </a:pPr>
            <a:r>
              <a:rPr lang="cs-CZ" sz="1800"/>
              <a:t>Soulad s MAP/KAP,</a:t>
            </a:r>
            <a:endParaRPr/>
          </a:p>
          <a:p>
            <a:pPr marL="742950" lvl="1" indent="-285750" algn="just" rtl="0">
              <a:lnSpc>
                <a:spcPct val="150000"/>
              </a:lnSpc>
              <a:spcBef>
                <a:spcPts val="600"/>
              </a:spcBef>
              <a:spcAft>
                <a:spcPts val="0"/>
              </a:spcAft>
              <a:buClr>
                <a:schemeClr val="dk1"/>
              </a:buClr>
              <a:buSzPts val="1800"/>
              <a:buFont typeface="Noto Sans Symbols"/>
              <a:buChar char="➢"/>
            </a:pPr>
            <a:r>
              <a:rPr lang="cs-CZ" sz="1800"/>
              <a:t>Nediskriminace, nesegregace,</a:t>
            </a:r>
            <a:endParaRPr/>
          </a:p>
          <a:p>
            <a:pPr marL="742950" lvl="1" indent="-285750" algn="just" rtl="0">
              <a:lnSpc>
                <a:spcPct val="150000"/>
              </a:lnSpc>
              <a:spcBef>
                <a:spcPts val="600"/>
              </a:spcBef>
              <a:spcAft>
                <a:spcPts val="0"/>
              </a:spcAft>
              <a:buClr>
                <a:schemeClr val="dk1"/>
              </a:buClr>
              <a:buSzPts val="1800"/>
              <a:buFont typeface="Noto Sans Symbols"/>
              <a:buChar char="➢"/>
            </a:pPr>
            <a:r>
              <a:rPr lang="cs-CZ" sz="1800"/>
              <a:t>Naplnění standardu konektivity,</a:t>
            </a:r>
            <a:endParaRPr/>
          </a:p>
          <a:p>
            <a:pPr marL="742950" lvl="1" indent="-285750" algn="just" rtl="0">
              <a:lnSpc>
                <a:spcPct val="150000"/>
              </a:lnSpc>
              <a:spcBef>
                <a:spcPts val="600"/>
              </a:spcBef>
              <a:spcAft>
                <a:spcPts val="0"/>
              </a:spcAft>
              <a:buClr>
                <a:schemeClr val="dk1"/>
              </a:buClr>
              <a:buSzPts val="1800"/>
              <a:buFont typeface="Noto Sans Symbols"/>
              <a:buChar char="➢"/>
            </a:pPr>
            <a:r>
              <a:rPr lang="cs-CZ" sz="1800"/>
              <a:t>Projekt není zaměřen na výstavbu nové školy (ZŠ, SŠ/VOŠ),</a:t>
            </a:r>
            <a:endParaRPr/>
          </a:p>
          <a:p>
            <a:pPr marL="742950" lvl="1" indent="-285750" algn="just" rtl="0">
              <a:lnSpc>
                <a:spcPct val="150000"/>
              </a:lnSpc>
              <a:spcBef>
                <a:spcPts val="600"/>
              </a:spcBef>
              <a:spcAft>
                <a:spcPts val="0"/>
              </a:spcAft>
              <a:buClr>
                <a:schemeClr val="dk1"/>
              </a:buClr>
              <a:buSzPts val="1800"/>
              <a:buFont typeface="Noto Sans Symbols"/>
              <a:buChar char="➢"/>
            </a:pPr>
            <a:r>
              <a:rPr lang="cs-CZ" sz="1800"/>
              <a:t>Projekt není zaměřen na výstavbu nové budovy pro aktivity zájmového, neformálního nebo celoživotního vzdělávání,</a:t>
            </a:r>
            <a:endParaRPr/>
          </a:p>
          <a:p>
            <a:pPr marL="742950" lvl="1" indent="-285750" algn="just" rtl="0">
              <a:lnSpc>
                <a:spcPct val="150000"/>
              </a:lnSpc>
              <a:spcBef>
                <a:spcPts val="600"/>
              </a:spcBef>
              <a:spcAft>
                <a:spcPts val="0"/>
              </a:spcAft>
              <a:buClr>
                <a:schemeClr val="dk1"/>
              </a:buClr>
              <a:buSzPts val="1800"/>
              <a:buFont typeface="Noto Sans Symbols"/>
              <a:buChar char="➢"/>
            </a:pPr>
            <a:r>
              <a:rPr lang="cs-CZ" sz="1800"/>
              <a:t>Projekt prokazatelně řeší nedostatek kapacit v území.</a:t>
            </a:r>
            <a:endParaRPr/>
          </a:p>
          <a:p>
            <a:pPr marL="342900" lvl="0" indent="-215900" algn="l" rtl="0">
              <a:spcBef>
                <a:spcPts val="400"/>
              </a:spcBef>
              <a:spcAft>
                <a:spcPts val="0"/>
              </a:spcAft>
              <a:buClr>
                <a:schemeClr val="dk2"/>
              </a:buClr>
              <a:buSzPts val="2000"/>
              <a:buNone/>
            </a:pPr>
            <a:endParaRPr sz="2000" b="1"/>
          </a:p>
        </p:txBody>
      </p:sp>
      <p:sp>
        <p:nvSpPr>
          <p:cNvPr id="360" name="Google Shape;360;p40"/>
          <p:cNvSpPr/>
          <p:nvPr/>
        </p:nvSpPr>
        <p:spPr>
          <a:xfrm>
            <a:off x="3924300" y="406400"/>
            <a:ext cx="4968875" cy="808038"/>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800" b="0" i="0" u="none" strike="noStrike" cap="none">
              <a:solidFill>
                <a:srgbClr val="7F7F7F"/>
              </a:solidFill>
              <a:latin typeface="Arial Black"/>
              <a:ea typeface="Arial Black"/>
              <a:cs typeface="Arial Black"/>
              <a:sym typeface="Arial Black"/>
            </a:endParaRPr>
          </a:p>
        </p:txBody>
      </p:sp>
      <p:sp>
        <p:nvSpPr>
          <p:cNvPr id="361" name="Google Shape;361;p40"/>
          <p:cNvSpPr txBox="1"/>
          <p:nvPr/>
        </p:nvSpPr>
        <p:spPr>
          <a:xfrm>
            <a:off x="363538" y="44624"/>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600"/>
              <a:buFont typeface="Arial"/>
              <a:buNone/>
            </a:pPr>
            <a:endParaRPr sz="2600" b="1" i="0" u="none" strike="noStrike" cap="none">
              <a:solidFill>
                <a:srgbClr val="0070C0"/>
              </a:solidFill>
              <a:latin typeface="PT Sans"/>
              <a:ea typeface="PT Sans"/>
              <a:cs typeface="PT Sans"/>
              <a:sym typeface="PT Sans"/>
            </a:endParaRPr>
          </a:p>
        </p:txBody>
      </p:sp>
      <p:sp>
        <p:nvSpPr>
          <p:cNvPr id="362" name="Google Shape;362;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31</a:t>
            </a:fld>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1"/>
          <p:cNvSpPr txBox="1">
            <a:spLocks noGrp="1"/>
          </p:cNvSpPr>
          <p:nvPr>
            <p:ph type="title"/>
          </p:nvPr>
        </p:nvSpPr>
        <p:spPr>
          <a:xfrm>
            <a:off x="457200" y="274637"/>
            <a:ext cx="8229600" cy="529488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3200"/>
              <a:buFont typeface="PT Sans"/>
              <a:buNone/>
            </a:pPr>
            <a:r>
              <a:rPr lang="cs-CZ" sz="3200">
                <a:solidFill>
                  <a:srgbClr val="0070C0"/>
                </a:solidFill>
              </a:rPr>
              <a:t>4. ZÁKLADNÍ INFORMACE K IS KP14+</a:t>
            </a:r>
            <a:endParaRPr sz="3200">
              <a:solidFill>
                <a:srgbClr val="0070C0"/>
              </a:solidFill>
            </a:endParaRPr>
          </a:p>
        </p:txBody>
      </p:sp>
      <p:sp>
        <p:nvSpPr>
          <p:cNvPr id="368" name="Google Shape;368;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32</a:t>
            </a:fld>
            <a:endParaRPr/>
          </a:p>
        </p:txBody>
      </p:sp>
      <p:pic>
        <p:nvPicPr>
          <p:cNvPr id="369" name="Google Shape;369;p41"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pic>
        <p:nvPicPr>
          <p:cNvPr id="370" name="Google Shape;370;p41"/>
          <p:cNvPicPr preferRelativeResize="0"/>
          <p:nvPr/>
        </p:nvPicPr>
        <p:blipFill rotWithShape="1">
          <a:blip r:embed="rId4">
            <a:alphaModFix/>
          </a:blip>
          <a:srcRect/>
          <a:stretch/>
        </p:blipFill>
        <p:spPr>
          <a:xfrm>
            <a:off x="0" y="6398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2800"/>
              <a:buFont typeface="PT Sans"/>
              <a:buNone/>
            </a:pPr>
            <a:r>
              <a:rPr lang="cs-CZ" sz="2800" b="0">
                <a:solidFill>
                  <a:srgbClr val="0070C0"/>
                </a:solidFill>
              </a:rPr>
              <a:t>ZALOŽENÍ ŽÁDOSTI </a:t>
            </a:r>
            <a:r>
              <a:rPr lang="cs-CZ" sz="1800" b="0">
                <a:solidFill>
                  <a:srgbClr val="0070C0"/>
                </a:solidFill>
              </a:rPr>
              <a:t>(https://mseu.mssf.cz)</a:t>
            </a:r>
            <a:endParaRPr sz="1800" b="0">
              <a:solidFill>
                <a:srgbClr val="0070C0"/>
              </a:solidFill>
            </a:endParaRPr>
          </a:p>
        </p:txBody>
      </p:sp>
      <p:sp>
        <p:nvSpPr>
          <p:cNvPr id="376" name="Google Shape;376;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33</a:t>
            </a:fld>
            <a:endParaRPr/>
          </a:p>
        </p:txBody>
      </p:sp>
      <p:pic>
        <p:nvPicPr>
          <p:cNvPr id="377" name="Google Shape;377;p42"/>
          <p:cNvPicPr preferRelativeResize="0">
            <a:picLocks noGrp="1"/>
          </p:cNvPicPr>
          <p:nvPr>
            <p:ph type="body" idx="1"/>
          </p:nvPr>
        </p:nvPicPr>
        <p:blipFill rotWithShape="1">
          <a:blip r:embed="rId3">
            <a:alphaModFix/>
          </a:blip>
          <a:srcRect/>
          <a:stretch/>
        </p:blipFill>
        <p:spPr>
          <a:xfrm>
            <a:off x="457200" y="1901334"/>
            <a:ext cx="8229600" cy="3923695"/>
          </a:xfrm>
          <a:prstGeom prst="rect">
            <a:avLst/>
          </a:prstGeom>
          <a:noFill/>
          <a:ln>
            <a:noFill/>
          </a:ln>
        </p:spPr>
      </p:pic>
      <p:pic>
        <p:nvPicPr>
          <p:cNvPr id="378" name="Google Shape;378;p42" descr="\\nt1\O\Loga 2014_2020\IROP\Logolinky\RGB\JPG\IROP_CZ_RO_B_C RGB_malý.jpg"/>
          <p:cNvPicPr preferRelativeResize="0"/>
          <p:nvPr/>
        </p:nvPicPr>
        <p:blipFill rotWithShape="1">
          <a:blip r:embed="rId4">
            <a:alphaModFix/>
          </a:blip>
          <a:srcRect/>
          <a:stretch/>
        </p:blipFill>
        <p:spPr>
          <a:xfrm>
            <a:off x="6531" y="6172856"/>
            <a:ext cx="4199492" cy="691424"/>
          </a:xfrm>
          <a:prstGeom prst="rect">
            <a:avLst/>
          </a:prstGeom>
          <a:noFill/>
          <a:ln>
            <a:noFill/>
          </a:ln>
        </p:spPr>
      </p:pic>
      <p:pic>
        <p:nvPicPr>
          <p:cNvPr id="379" name="Google Shape;379;p42"/>
          <p:cNvPicPr preferRelativeResize="0"/>
          <p:nvPr/>
        </p:nvPicPr>
        <p:blipFill rotWithShape="1">
          <a:blip r:embed="rId5">
            <a:alphaModFix/>
          </a:blip>
          <a:srcRect/>
          <a:stretch/>
        </p:blipFill>
        <p:spPr>
          <a:xfrm>
            <a:off x="6531" y="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2800"/>
              <a:buFont typeface="PT Sans"/>
              <a:buNone/>
            </a:pPr>
            <a:r>
              <a:rPr lang="cs-CZ" sz="2800" b="0">
                <a:solidFill>
                  <a:srgbClr val="0070C0"/>
                </a:solidFill>
              </a:rPr>
              <a:t>ZALOŽENÍ ŽÁDOSTI</a:t>
            </a:r>
            <a:endParaRPr sz="2800"/>
          </a:p>
        </p:txBody>
      </p:sp>
      <p:sp>
        <p:nvSpPr>
          <p:cNvPr id="385" name="Google Shape;385;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34</a:t>
            </a:fld>
            <a:endParaRPr/>
          </a:p>
        </p:txBody>
      </p:sp>
      <p:pic>
        <p:nvPicPr>
          <p:cNvPr id="386" name="Google Shape;386;p43"/>
          <p:cNvPicPr preferRelativeResize="0">
            <a:picLocks noGrp="1"/>
          </p:cNvPicPr>
          <p:nvPr>
            <p:ph type="body" idx="1"/>
          </p:nvPr>
        </p:nvPicPr>
        <p:blipFill rotWithShape="1">
          <a:blip r:embed="rId3">
            <a:alphaModFix/>
          </a:blip>
          <a:srcRect/>
          <a:stretch/>
        </p:blipFill>
        <p:spPr>
          <a:xfrm>
            <a:off x="457200" y="1822785"/>
            <a:ext cx="8229600" cy="4080793"/>
          </a:xfrm>
          <a:prstGeom prst="rect">
            <a:avLst/>
          </a:prstGeom>
          <a:noFill/>
          <a:ln>
            <a:noFill/>
          </a:ln>
        </p:spPr>
      </p:pic>
      <p:pic>
        <p:nvPicPr>
          <p:cNvPr id="387" name="Google Shape;387;p43" descr="\\nt1\O\Loga 2014_2020\IROP\Logolinky\RGB\JPG\IROP_CZ_RO_B_C RGB_malý.jpg"/>
          <p:cNvPicPr preferRelativeResize="0"/>
          <p:nvPr/>
        </p:nvPicPr>
        <p:blipFill rotWithShape="1">
          <a:blip r:embed="rId4">
            <a:alphaModFix/>
          </a:blip>
          <a:srcRect/>
          <a:stretch/>
        </p:blipFill>
        <p:spPr>
          <a:xfrm>
            <a:off x="6531" y="6172856"/>
            <a:ext cx="4199492" cy="691424"/>
          </a:xfrm>
          <a:prstGeom prst="rect">
            <a:avLst/>
          </a:prstGeom>
          <a:noFill/>
          <a:ln>
            <a:noFill/>
          </a:ln>
        </p:spPr>
      </p:pic>
      <p:pic>
        <p:nvPicPr>
          <p:cNvPr id="388" name="Google Shape;388;p43"/>
          <p:cNvPicPr preferRelativeResize="0"/>
          <p:nvPr/>
        </p:nvPicPr>
        <p:blipFill rotWithShape="1">
          <a:blip r:embed="rId5">
            <a:alphaModFix/>
          </a:blip>
          <a:srcRect/>
          <a:stretch/>
        </p:blipFill>
        <p:spPr>
          <a:xfrm>
            <a:off x="0" y="536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2800"/>
              <a:buFont typeface="PT Sans"/>
              <a:buNone/>
            </a:pPr>
            <a:r>
              <a:rPr lang="cs-CZ" sz="2800" b="0">
                <a:solidFill>
                  <a:srgbClr val="0070C0"/>
                </a:solidFill>
              </a:rPr>
              <a:t>ZALOŽENÍ ŽÁDOSTI</a:t>
            </a:r>
            <a:endParaRPr sz="2800"/>
          </a:p>
        </p:txBody>
      </p:sp>
      <p:sp>
        <p:nvSpPr>
          <p:cNvPr id="394" name="Google Shape;39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35</a:t>
            </a:fld>
            <a:endParaRPr/>
          </a:p>
        </p:txBody>
      </p:sp>
      <p:pic>
        <p:nvPicPr>
          <p:cNvPr id="395" name="Google Shape;395;p44"/>
          <p:cNvPicPr preferRelativeResize="0">
            <a:picLocks noGrp="1"/>
          </p:cNvPicPr>
          <p:nvPr>
            <p:ph type="body" idx="1"/>
          </p:nvPr>
        </p:nvPicPr>
        <p:blipFill rotWithShape="1">
          <a:blip r:embed="rId3">
            <a:alphaModFix/>
          </a:blip>
          <a:srcRect l="1506" r="18101" b="22869"/>
          <a:stretch/>
        </p:blipFill>
        <p:spPr>
          <a:xfrm>
            <a:off x="457200" y="1953138"/>
            <a:ext cx="8229600" cy="3820087"/>
          </a:xfrm>
          <a:prstGeom prst="rect">
            <a:avLst/>
          </a:prstGeom>
          <a:noFill/>
          <a:ln>
            <a:noFill/>
          </a:ln>
        </p:spPr>
      </p:pic>
      <p:pic>
        <p:nvPicPr>
          <p:cNvPr id="396" name="Google Shape;396;p44" descr="\\nt1\O\Loga 2014_2020\IROP\Logolinky\RGB\JPG\IROP_CZ_RO_B_C RGB_malý.jpg"/>
          <p:cNvPicPr preferRelativeResize="0"/>
          <p:nvPr/>
        </p:nvPicPr>
        <p:blipFill rotWithShape="1">
          <a:blip r:embed="rId4">
            <a:alphaModFix/>
          </a:blip>
          <a:srcRect/>
          <a:stretch/>
        </p:blipFill>
        <p:spPr>
          <a:xfrm>
            <a:off x="6531" y="6172856"/>
            <a:ext cx="4199492" cy="691424"/>
          </a:xfrm>
          <a:prstGeom prst="rect">
            <a:avLst/>
          </a:prstGeom>
          <a:noFill/>
          <a:ln>
            <a:noFill/>
          </a:ln>
        </p:spPr>
      </p:pic>
      <p:pic>
        <p:nvPicPr>
          <p:cNvPr id="397" name="Google Shape;397;p44"/>
          <p:cNvPicPr preferRelativeResize="0"/>
          <p:nvPr/>
        </p:nvPicPr>
        <p:blipFill rotWithShape="1">
          <a:blip r:embed="rId5">
            <a:alphaModFix/>
          </a:blip>
          <a:srcRect/>
          <a:stretch/>
        </p:blipFill>
        <p:spPr>
          <a:xfrm>
            <a:off x="0" y="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2800"/>
              <a:buFont typeface="PT Sans"/>
              <a:buNone/>
            </a:pPr>
            <a:r>
              <a:rPr lang="cs-CZ" sz="2800" b="0">
                <a:solidFill>
                  <a:srgbClr val="0070C0"/>
                </a:solidFill>
              </a:rPr>
              <a:t>ZALOŽENÍ ŽÁDOSTI</a:t>
            </a:r>
            <a:endParaRPr sz="2800"/>
          </a:p>
        </p:txBody>
      </p:sp>
      <p:sp>
        <p:nvSpPr>
          <p:cNvPr id="403" name="Google Shape;40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36</a:t>
            </a:fld>
            <a:endParaRPr/>
          </a:p>
        </p:txBody>
      </p:sp>
      <p:pic>
        <p:nvPicPr>
          <p:cNvPr id="404" name="Google Shape;404;p45"/>
          <p:cNvPicPr preferRelativeResize="0">
            <a:picLocks noGrp="1"/>
          </p:cNvPicPr>
          <p:nvPr>
            <p:ph type="body" idx="1"/>
          </p:nvPr>
        </p:nvPicPr>
        <p:blipFill rotWithShape="1">
          <a:blip r:embed="rId3">
            <a:alphaModFix/>
          </a:blip>
          <a:srcRect l="3128" r="4719" b="43167"/>
          <a:stretch/>
        </p:blipFill>
        <p:spPr>
          <a:xfrm>
            <a:off x="475633" y="2349172"/>
            <a:ext cx="8192734" cy="3028019"/>
          </a:xfrm>
          <a:prstGeom prst="rect">
            <a:avLst/>
          </a:prstGeom>
          <a:noFill/>
          <a:ln>
            <a:noFill/>
          </a:ln>
        </p:spPr>
      </p:pic>
      <p:pic>
        <p:nvPicPr>
          <p:cNvPr id="405" name="Google Shape;405;p45" descr="\\nt1\O\Loga 2014_2020\IROP\Logolinky\RGB\JPG\IROP_CZ_RO_B_C RGB_malý.jpg"/>
          <p:cNvPicPr preferRelativeResize="0"/>
          <p:nvPr/>
        </p:nvPicPr>
        <p:blipFill rotWithShape="1">
          <a:blip r:embed="rId4">
            <a:alphaModFix/>
          </a:blip>
          <a:srcRect/>
          <a:stretch/>
        </p:blipFill>
        <p:spPr>
          <a:xfrm>
            <a:off x="6531" y="6172856"/>
            <a:ext cx="4199492" cy="691424"/>
          </a:xfrm>
          <a:prstGeom prst="rect">
            <a:avLst/>
          </a:prstGeom>
          <a:noFill/>
          <a:ln>
            <a:noFill/>
          </a:ln>
        </p:spPr>
      </p:pic>
      <p:pic>
        <p:nvPicPr>
          <p:cNvPr id="406" name="Google Shape;406;p45"/>
          <p:cNvPicPr preferRelativeResize="0"/>
          <p:nvPr/>
        </p:nvPicPr>
        <p:blipFill rotWithShape="1">
          <a:blip r:embed="rId5">
            <a:alphaModFix/>
          </a:blip>
          <a:srcRect/>
          <a:stretch/>
        </p:blipFill>
        <p:spPr>
          <a:xfrm>
            <a:off x="0" y="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2800"/>
              <a:buFont typeface="PT Sans"/>
              <a:buNone/>
            </a:pPr>
            <a:r>
              <a:rPr lang="cs-CZ" sz="2800" b="0">
                <a:solidFill>
                  <a:srgbClr val="0070C0"/>
                </a:solidFill>
              </a:rPr>
              <a:t>ZALOŽENÍ ŽÁDOSTI</a:t>
            </a:r>
            <a:endParaRPr sz="2800"/>
          </a:p>
        </p:txBody>
      </p:sp>
      <p:sp>
        <p:nvSpPr>
          <p:cNvPr id="412" name="Google Shape;412;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37</a:t>
            </a:fld>
            <a:endParaRPr/>
          </a:p>
        </p:txBody>
      </p:sp>
      <p:pic>
        <p:nvPicPr>
          <p:cNvPr id="413" name="Google Shape;413;p46"/>
          <p:cNvPicPr preferRelativeResize="0">
            <a:picLocks noGrp="1"/>
          </p:cNvPicPr>
          <p:nvPr>
            <p:ph type="body" idx="1"/>
          </p:nvPr>
        </p:nvPicPr>
        <p:blipFill rotWithShape="1">
          <a:blip r:embed="rId3">
            <a:alphaModFix/>
          </a:blip>
          <a:srcRect r="5817" b="18253"/>
          <a:stretch/>
        </p:blipFill>
        <p:spPr>
          <a:xfrm>
            <a:off x="457200" y="2039169"/>
            <a:ext cx="8229600" cy="3648025"/>
          </a:xfrm>
          <a:prstGeom prst="rect">
            <a:avLst/>
          </a:prstGeom>
          <a:noFill/>
          <a:ln>
            <a:noFill/>
          </a:ln>
        </p:spPr>
      </p:pic>
      <p:pic>
        <p:nvPicPr>
          <p:cNvPr id="414" name="Google Shape;414;p46" descr="\\nt1\O\Loga 2014_2020\IROP\Logolinky\RGB\JPG\IROP_CZ_RO_B_C RGB_malý.jpg"/>
          <p:cNvPicPr preferRelativeResize="0"/>
          <p:nvPr/>
        </p:nvPicPr>
        <p:blipFill rotWithShape="1">
          <a:blip r:embed="rId4">
            <a:alphaModFix/>
          </a:blip>
          <a:srcRect/>
          <a:stretch/>
        </p:blipFill>
        <p:spPr>
          <a:xfrm>
            <a:off x="6531" y="6172856"/>
            <a:ext cx="4199492" cy="691424"/>
          </a:xfrm>
          <a:prstGeom prst="rect">
            <a:avLst/>
          </a:prstGeom>
          <a:noFill/>
          <a:ln>
            <a:noFill/>
          </a:ln>
        </p:spPr>
      </p:pic>
      <p:pic>
        <p:nvPicPr>
          <p:cNvPr id="415" name="Google Shape;415;p46"/>
          <p:cNvPicPr preferRelativeResize="0"/>
          <p:nvPr/>
        </p:nvPicPr>
        <p:blipFill rotWithShape="1">
          <a:blip r:embed="rId5">
            <a:alphaModFix/>
          </a:blip>
          <a:srcRect/>
          <a:stretch/>
        </p:blipFill>
        <p:spPr>
          <a:xfrm>
            <a:off x="0" y="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2800"/>
              <a:buFont typeface="PT Sans"/>
              <a:buNone/>
            </a:pPr>
            <a:r>
              <a:rPr lang="cs-CZ" sz="2800" b="0">
                <a:solidFill>
                  <a:srgbClr val="0070C0"/>
                </a:solidFill>
              </a:rPr>
              <a:t>ZALOŽENÍ ŽÁDOSTI</a:t>
            </a:r>
            <a:endParaRPr sz="2800"/>
          </a:p>
        </p:txBody>
      </p:sp>
      <p:sp>
        <p:nvSpPr>
          <p:cNvPr id="421" name="Google Shape;421;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38</a:t>
            </a:fld>
            <a:endParaRPr/>
          </a:p>
        </p:txBody>
      </p:sp>
      <p:pic>
        <p:nvPicPr>
          <p:cNvPr id="422" name="Google Shape;422;p47"/>
          <p:cNvPicPr preferRelativeResize="0">
            <a:picLocks noGrp="1"/>
          </p:cNvPicPr>
          <p:nvPr>
            <p:ph type="body" idx="1"/>
          </p:nvPr>
        </p:nvPicPr>
        <p:blipFill rotWithShape="1">
          <a:blip r:embed="rId3">
            <a:alphaModFix/>
          </a:blip>
          <a:srcRect/>
          <a:stretch/>
        </p:blipFill>
        <p:spPr>
          <a:xfrm>
            <a:off x="457200" y="1940013"/>
            <a:ext cx="8229600" cy="3846337"/>
          </a:xfrm>
          <a:prstGeom prst="rect">
            <a:avLst/>
          </a:prstGeom>
          <a:noFill/>
          <a:ln>
            <a:noFill/>
          </a:ln>
        </p:spPr>
      </p:pic>
      <p:pic>
        <p:nvPicPr>
          <p:cNvPr id="423" name="Google Shape;423;p47" descr="\\nt1\O\Loga 2014_2020\IROP\Logolinky\RGB\JPG\IROP_CZ_RO_B_C RGB_malý.jpg"/>
          <p:cNvPicPr preferRelativeResize="0"/>
          <p:nvPr/>
        </p:nvPicPr>
        <p:blipFill rotWithShape="1">
          <a:blip r:embed="rId4">
            <a:alphaModFix/>
          </a:blip>
          <a:srcRect/>
          <a:stretch/>
        </p:blipFill>
        <p:spPr>
          <a:xfrm>
            <a:off x="6531" y="6172856"/>
            <a:ext cx="4199492" cy="691424"/>
          </a:xfrm>
          <a:prstGeom prst="rect">
            <a:avLst/>
          </a:prstGeom>
          <a:noFill/>
          <a:ln>
            <a:noFill/>
          </a:ln>
        </p:spPr>
      </p:pic>
      <p:pic>
        <p:nvPicPr>
          <p:cNvPr id="424" name="Google Shape;424;p47"/>
          <p:cNvPicPr preferRelativeResize="0"/>
          <p:nvPr/>
        </p:nvPicPr>
        <p:blipFill rotWithShape="1">
          <a:blip r:embed="rId5">
            <a:alphaModFix/>
          </a:blip>
          <a:srcRect/>
          <a:stretch/>
        </p:blipFill>
        <p:spPr>
          <a:xfrm>
            <a:off x="0" y="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2800"/>
              <a:buFont typeface="PT Sans"/>
              <a:buNone/>
            </a:pPr>
            <a:r>
              <a:rPr lang="cs-CZ" sz="2800" b="0">
                <a:solidFill>
                  <a:srgbClr val="0070C0"/>
                </a:solidFill>
              </a:rPr>
              <a:t>ZALOŽENÍ ŽÁDOSTI</a:t>
            </a:r>
            <a:endParaRPr sz="2800"/>
          </a:p>
        </p:txBody>
      </p:sp>
      <p:sp>
        <p:nvSpPr>
          <p:cNvPr id="430" name="Google Shape;430;p4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endParaRPr/>
          </a:p>
        </p:txBody>
      </p:sp>
      <p:sp>
        <p:nvSpPr>
          <p:cNvPr id="431" name="Google Shape;431;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39</a:t>
            </a:fld>
            <a:endParaRPr/>
          </a:p>
        </p:txBody>
      </p:sp>
      <p:pic>
        <p:nvPicPr>
          <p:cNvPr id="432" name="Google Shape;432;p48"/>
          <p:cNvPicPr preferRelativeResize="0"/>
          <p:nvPr/>
        </p:nvPicPr>
        <p:blipFill rotWithShape="1">
          <a:blip r:embed="rId3">
            <a:alphaModFix/>
          </a:blip>
          <a:srcRect t="36231" r="28157" b="10022"/>
          <a:stretch/>
        </p:blipFill>
        <p:spPr>
          <a:xfrm>
            <a:off x="1066675" y="2360815"/>
            <a:ext cx="7010651" cy="2993454"/>
          </a:xfrm>
          <a:prstGeom prst="rect">
            <a:avLst/>
          </a:prstGeom>
          <a:noFill/>
          <a:ln>
            <a:noFill/>
          </a:ln>
        </p:spPr>
      </p:pic>
      <p:pic>
        <p:nvPicPr>
          <p:cNvPr id="433" name="Google Shape;433;p48" descr="\\nt1\O\Loga 2014_2020\IROP\Logolinky\RGB\JPG\IROP_CZ_RO_B_C RGB_malý.jpg"/>
          <p:cNvPicPr preferRelativeResize="0"/>
          <p:nvPr/>
        </p:nvPicPr>
        <p:blipFill rotWithShape="1">
          <a:blip r:embed="rId4">
            <a:alphaModFix/>
          </a:blip>
          <a:srcRect/>
          <a:stretch/>
        </p:blipFill>
        <p:spPr>
          <a:xfrm>
            <a:off x="6531" y="6172856"/>
            <a:ext cx="4199492" cy="691424"/>
          </a:xfrm>
          <a:prstGeom prst="rect">
            <a:avLst/>
          </a:prstGeom>
          <a:noFill/>
          <a:ln>
            <a:noFill/>
          </a:ln>
        </p:spPr>
      </p:pic>
      <p:pic>
        <p:nvPicPr>
          <p:cNvPr id="434" name="Google Shape;434;p48"/>
          <p:cNvPicPr preferRelativeResize="0"/>
          <p:nvPr/>
        </p:nvPicPr>
        <p:blipFill rotWithShape="1">
          <a:blip r:embed="rId5">
            <a:alphaModFix/>
          </a:blip>
          <a:srcRect/>
          <a:stretch/>
        </p:blipFill>
        <p:spPr>
          <a:xfrm>
            <a:off x="0" y="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6"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sp>
        <p:nvSpPr>
          <p:cNvPr id="120" name="Google Shape;120;p16"/>
          <p:cNvSpPr txBox="1">
            <a:spLocks noGrp="1"/>
          </p:cNvSpPr>
          <p:nvPr>
            <p:ph type="body" idx="4294967295"/>
          </p:nvPr>
        </p:nvSpPr>
        <p:spPr>
          <a:xfrm>
            <a:off x="467544" y="1382712"/>
            <a:ext cx="8568952" cy="471058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200"/>
              <a:buNone/>
            </a:pPr>
            <a:r>
              <a:rPr lang="cs-CZ" sz="2200" b="1"/>
              <a:t>Cíl: </a:t>
            </a:r>
            <a:r>
              <a:rPr lang="cs-CZ" sz="2200"/>
              <a:t>prostřednictvím kvalitní a dostupné infrastruktury zajistit rovný přístup ke vzdělávání a k získávání klíčových schopností a tím zajistit reálnou uplatnitelnost na trhu práce.</a:t>
            </a:r>
            <a:endParaRPr/>
          </a:p>
          <a:p>
            <a:pPr marL="0" lvl="0" indent="0" algn="l" rtl="0">
              <a:spcBef>
                <a:spcPts val="600"/>
              </a:spcBef>
              <a:spcAft>
                <a:spcPts val="0"/>
              </a:spcAft>
              <a:buClr>
                <a:schemeClr val="dk1"/>
              </a:buClr>
              <a:buSzPts val="2200"/>
              <a:buNone/>
            </a:pPr>
            <a:r>
              <a:rPr lang="cs-CZ" sz="2200" b="1"/>
              <a:t>Alokace: 583,5 mil. EUR (EFRR) + </a:t>
            </a:r>
            <a:r>
              <a:rPr lang="cs-CZ" sz="2200" b="1">
                <a:solidFill>
                  <a:srgbClr val="FF0000"/>
                </a:solidFill>
              </a:rPr>
              <a:t>69 mil. EUR (EFRR) v CLLD</a:t>
            </a:r>
            <a:endParaRPr sz="2200" b="1">
              <a:solidFill>
                <a:srgbClr val="FF0000"/>
              </a:solidFill>
            </a:endParaRPr>
          </a:p>
          <a:p>
            <a:pPr marL="342900" lvl="0" indent="-342900" algn="l" rtl="0">
              <a:spcBef>
                <a:spcPts val="600"/>
              </a:spcBef>
              <a:spcAft>
                <a:spcPts val="0"/>
              </a:spcAft>
              <a:buClr>
                <a:srgbClr val="000000"/>
              </a:buClr>
              <a:buSzPts val="2200"/>
              <a:buFont typeface="Arial"/>
              <a:buChar char="•"/>
            </a:pPr>
            <a:r>
              <a:rPr lang="cs-CZ" sz="2200">
                <a:solidFill>
                  <a:srgbClr val="000000"/>
                </a:solidFill>
              </a:rPr>
              <a:t>15,3 mld. Kč (EFRR) + </a:t>
            </a:r>
            <a:r>
              <a:rPr lang="cs-CZ" sz="2200">
                <a:solidFill>
                  <a:srgbClr val="FF0000"/>
                </a:solidFill>
              </a:rPr>
              <a:t>1,9 mld. Kč (EFRR) v CLLD (navýšeno na 2,5 mld. Kč)</a:t>
            </a:r>
            <a:endParaRPr/>
          </a:p>
          <a:p>
            <a:pPr marL="0" lvl="0" indent="0" algn="l" rtl="0">
              <a:spcBef>
                <a:spcPts val="600"/>
              </a:spcBef>
              <a:spcAft>
                <a:spcPts val="0"/>
              </a:spcAft>
              <a:buClr>
                <a:schemeClr val="dk1"/>
              </a:buClr>
              <a:buSzPts val="2200"/>
              <a:buNone/>
            </a:pPr>
            <a:r>
              <a:rPr lang="cs-CZ" sz="2200" b="1"/>
              <a:t>Aktivity: </a:t>
            </a:r>
            <a:endParaRPr/>
          </a:p>
          <a:p>
            <a:pPr marL="342900" lvl="0" indent="-342900" algn="just" rtl="0">
              <a:lnSpc>
                <a:spcPct val="150000"/>
              </a:lnSpc>
              <a:spcBef>
                <a:spcPts val="600"/>
              </a:spcBef>
              <a:spcAft>
                <a:spcPts val="0"/>
              </a:spcAft>
              <a:buClr>
                <a:schemeClr val="dk1"/>
              </a:buClr>
              <a:buSzPts val="1900"/>
              <a:buFont typeface="Noto Sans Symbols"/>
              <a:buChar char="➢"/>
            </a:pPr>
            <a:r>
              <a:rPr lang="cs-CZ" sz="1900"/>
              <a:t>Předškolní vzdělávání,</a:t>
            </a:r>
            <a:endParaRPr/>
          </a:p>
          <a:p>
            <a:pPr marL="342900" lvl="0" indent="-342900" algn="just" rtl="0">
              <a:lnSpc>
                <a:spcPct val="150000"/>
              </a:lnSpc>
              <a:spcBef>
                <a:spcPts val="600"/>
              </a:spcBef>
              <a:spcAft>
                <a:spcPts val="0"/>
              </a:spcAft>
              <a:buClr>
                <a:schemeClr val="dk1"/>
              </a:buClr>
              <a:buSzPts val="1900"/>
              <a:buFont typeface="Noto Sans Symbols"/>
              <a:buChar char="➢"/>
            </a:pPr>
            <a:r>
              <a:rPr lang="cs-CZ" sz="1900"/>
              <a:t>Základní školy,</a:t>
            </a:r>
            <a:endParaRPr/>
          </a:p>
          <a:p>
            <a:pPr marL="342900" lvl="0" indent="-342900" algn="just" rtl="0">
              <a:lnSpc>
                <a:spcPct val="150000"/>
              </a:lnSpc>
              <a:spcBef>
                <a:spcPts val="600"/>
              </a:spcBef>
              <a:spcAft>
                <a:spcPts val="0"/>
              </a:spcAft>
              <a:buClr>
                <a:schemeClr val="dk1"/>
              </a:buClr>
              <a:buSzPts val="1900"/>
              <a:buFont typeface="Noto Sans Symbols"/>
              <a:buChar char="➢"/>
            </a:pPr>
            <a:r>
              <a:rPr lang="cs-CZ" sz="1900"/>
              <a:t>Střední a vyšší odborné školy,</a:t>
            </a:r>
            <a:endParaRPr/>
          </a:p>
          <a:p>
            <a:pPr marL="342900" lvl="0" indent="-342900" algn="just" rtl="0">
              <a:lnSpc>
                <a:spcPct val="150000"/>
              </a:lnSpc>
              <a:spcBef>
                <a:spcPts val="600"/>
              </a:spcBef>
              <a:spcAft>
                <a:spcPts val="0"/>
              </a:spcAft>
              <a:buClr>
                <a:schemeClr val="dk1"/>
              </a:buClr>
              <a:buSzPts val="1900"/>
              <a:buFont typeface="Noto Sans Symbols"/>
              <a:buChar char="➢"/>
            </a:pPr>
            <a:r>
              <a:rPr lang="cs-CZ" sz="1900"/>
              <a:t>Zájmové, neformální a celoživotní vzdělávání.</a:t>
            </a:r>
            <a:endParaRPr/>
          </a:p>
          <a:p>
            <a:pPr marL="0" lvl="0" indent="0" algn="just" rtl="0">
              <a:spcBef>
                <a:spcPts val="600"/>
              </a:spcBef>
              <a:spcAft>
                <a:spcPts val="0"/>
              </a:spcAft>
              <a:buClr>
                <a:schemeClr val="dk1"/>
              </a:buClr>
              <a:buSzPts val="2800"/>
              <a:buNone/>
            </a:pPr>
            <a:endParaRPr sz="2800"/>
          </a:p>
          <a:p>
            <a:pPr marL="0" lvl="0" indent="0" algn="l" rtl="0">
              <a:spcBef>
                <a:spcPts val="1800"/>
              </a:spcBef>
              <a:spcAft>
                <a:spcPts val="0"/>
              </a:spcAft>
              <a:buClr>
                <a:schemeClr val="dk1"/>
              </a:buClr>
              <a:buSzPts val="2800"/>
              <a:buNone/>
            </a:pPr>
            <a:endParaRPr sz="2800"/>
          </a:p>
          <a:p>
            <a:pPr marL="342900" lvl="0" indent="-215900" algn="l" rtl="0">
              <a:spcBef>
                <a:spcPts val="400"/>
              </a:spcBef>
              <a:spcAft>
                <a:spcPts val="0"/>
              </a:spcAft>
              <a:buClr>
                <a:schemeClr val="dk2"/>
              </a:buClr>
              <a:buSzPts val="2000"/>
              <a:buNone/>
            </a:pPr>
            <a:endParaRPr sz="2000" b="1"/>
          </a:p>
          <a:p>
            <a:pPr marL="342900" lvl="0" indent="-215900" algn="l" rtl="0">
              <a:spcBef>
                <a:spcPts val="1000"/>
              </a:spcBef>
              <a:spcAft>
                <a:spcPts val="0"/>
              </a:spcAft>
              <a:buClr>
                <a:schemeClr val="dk2"/>
              </a:buClr>
              <a:buSzPts val="2000"/>
              <a:buNone/>
            </a:pPr>
            <a:endParaRPr sz="2000" b="1"/>
          </a:p>
        </p:txBody>
      </p:sp>
      <p:sp>
        <p:nvSpPr>
          <p:cNvPr id="121" name="Google Shape;121;p16"/>
          <p:cNvSpPr/>
          <p:nvPr/>
        </p:nvSpPr>
        <p:spPr>
          <a:xfrm>
            <a:off x="3924300" y="406400"/>
            <a:ext cx="4968875" cy="808038"/>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800" b="0" i="0" u="none" strike="noStrike" cap="none">
              <a:solidFill>
                <a:srgbClr val="7F7F7F"/>
              </a:solidFill>
              <a:latin typeface="Arial Black"/>
              <a:ea typeface="Arial Black"/>
              <a:cs typeface="Arial Black"/>
              <a:sym typeface="Arial Black"/>
            </a:endParaRPr>
          </a:p>
        </p:txBody>
      </p:sp>
      <p:sp>
        <p:nvSpPr>
          <p:cNvPr id="122" name="Google Shape;122;p16"/>
          <p:cNvSpPr txBox="1"/>
          <p:nvPr/>
        </p:nvSpPr>
        <p:spPr>
          <a:xfrm>
            <a:off x="363538" y="44624"/>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70C0"/>
              </a:buClr>
              <a:buSzPts val="2600"/>
              <a:buFont typeface="PT Sans"/>
              <a:buNone/>
            </a:pPr>
            <a:r>
              <a:rPr lang="cs-CZ" sz="2600" b="1" i="0" u="none" strike="noStrike" cap="none">
                <a:solidFill>
                  <a:srgbClr val="0070C0"/>
                </a:solidFill>
                <a:latin typeface="PT Sans"/>
                <a:ea typeface="PT Sans"/>
                <a:cs typeface="PT Sans"/>
                <a:sym typeface="PT Sans"/>
              </a:rPr>
              <a:t>SC 2.4 ZVÝŠENÍ KVALITY A DOSTUPNOSTI INFRASTRUKTURY PRO VZDĚLÁVÁNÍ A CELOŽIVOTNÍ UČENÍ</a:t>
            </a:r>
            <a:endParaRPr/>
          </a:p>
        </p:txBody>
      </p:sp>
      <p:sp>
        <p:nvSpPr>
          <p:cNvPr id="123" name="Google Shape;12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4</a:t>
            </a:fld>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2800"/>
              <a:buFont typeface="PT Sans"/>
              <a:buNone/>
            </a:pPr>
            <a:r>
              <a:rPr lang="cs-CZ" sz="2800" b="0">
                <a:solidFill>
                  <a:srgbClr val="0070C0"/>
                </a:solidFill>
              </a:rPr>
              <a:t>ZALOŽENÍ ŽÁDOSTI</a:t>
            </a:r>
            <a:endParaRPr sz="2800"/>
          </a:p>
        </p:txBody>
      </p:sp>
      <p:sp>
        <p:nvSpPr>
          <p:cNvPr id="440" name="Google Shape;440;p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cs-CZ" sz="2800"/>
              <a:t>Postup pro podání žádosti o podporu naleznete ve Specifických pravidlech – příloha č. 1</a:t>
            </a:r>
            <a:endParaRPr sz="2800"/>
          </a:p>
        </p:txBody>
      </p:sp>
      <p:sp>
        <p:nvSpPr>
          <p:cNvPr id="441" name="Google Shape;441;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40</a:t>
            </a:fld>
            <a:endParaRPr/>
          </a:p>
        </p:txBody>
      </p:sp>
      <p:pic>
        <p:nvPicPr>
          <p:cNvPr id="442" name="Google Shape;442;p49"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pic>
        <p:nvPicPr>
          <p:cNvPr id="443" name="Google Shape;443;p49"/>
          <p:cNvPicPr preferRelativeResize="0"/>
          <p:nvPr/>
        </p:nvPicPr>
        <p:blipFill rotWithShape="1">
          <a:blip r:embed="rId4">
            <a:alphaModFix/>
          </a:blip>
          <a:srcRect/>
          <a:stretch/>
        </p:blipFill>
        <p:spPr>
          <a:xfrm>
            <a:off x="0" y="44451"/>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2800"/>
              <a:buFont typeface="PT Sans"/>
              <a:buNone/>
            </a:pPr>
            <a:r>
              <a:rPr lang="cs-CZ" sz="2800" b="0">
                <a:solidFill>
                  <a:srgbClr val="0070C0"/>
                </a:solidFill>
              </a:rPr>
              <a:t>VEŘEJNÉ ZAKÁZKY</a:t>
            </a:r>
            <a:endParaRPr sz="2800"/>
          </a:p>
        </p:txBody>
      </p:sp>
      <p:sp>
        <p:nvSpPr>
          <p:cNvPr id="449" name="Google Shape;449;p5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cs-CZ" sz="2800"/>
              <a:t>Veřejné zakázky</a:t>
            </a:r>
            <a:endParaRPr/>
          </a:p>
          <a:p>
            <a:pPr marL="742950" lvl="1" indent="-285750" algn="l" rtl="0">
              <a:spcBef>
                <a:spcPts val="480"/>
              </a:spcBef>
              <a:spcAft>
                <a:spcPts val="0"/>
              </a:spcAft>
              <a:buClr>
                <a:schemeClr val="dk1"/>
              </a:buClr>
              <a:buSzPts val="2400"/>
              <a:buChar char="–"/>
            </a:pPr>
            <a:r>
              <a:rPr lang="cs-CZ" sz="2400"/>
              <a:t>Nezapomeňte vyplnit modul veřejných zakázek</a:t>
            </a:r>
            <a:endParaRPr/>
          </a:p>
          <a:p>
            <a:pPr marL="742950" lvl="1" indent="-285750" algn="l" rtl="0">
              <a:spcBef>
                <a:spcPts val="480"/>
              </a:spcBef>
              <a:spcAft>
                <a:spcPts val="0"/>
              </a:spcAft>
              <a:buClr>
                <a:schemeClr val="dk1"/>
              </a:buClr>
              <a:buSzPts val="2400"/>
              <a:buChar char="–"/>
            </a:pPr>
            <a:r>
              <a:rPr lang="cs-CZ" sz="2400"/>
              <a:t>Metodický pokyn (příloha č. 3 Obecných pravidel)</a:t>
            </a:r>
            <a:endParaRPr sz="2400"/>
          </a:p>
        </p:txBody>
      </p:sp>
      <p:sp>
        <p:nvSpPr>
          <p:cNvPr id="450" name="Google Shape;450;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41</a:t>
            </a:fld>
            <a:endParaRPr/>
          </a:p>
        </p:txBody>
      </p:sp>
      <p:pic>
        <p:nvPicPr>
          <p:cNvPr id="451" name="Google Shape;451;p50"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pic>
        <p:nvPicPr>
          <p:cNvPr id="452" name="Google Shape;452;p50"/>
          <p:cNvPicPr preferRelativeResize="0"/>
          <p:nvPr/>
        </p:nvPicPr>
        <p:blipFill rotWithShape="1">
          <a:blip r:embed="rId4">
            <a:alphaModFix/>
          </a:blip>
          <a:srcRect/>
          <a:stretch/>
        </p:blipFill>
        <p:spPr>
          <a:xfrm>
            <a:off x="0" y="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3500"/>
              <a:buFont typeface="PT Sans"/>
              <a:buNone/>
            </a:pPr>
            <a:r>
              <a:rPr lang="cs-CZ">
                <a:solidFill>
                  <a:srgbClr val="0070C0"/>
                </a:solidFill>
              </a:rPr>
              <a:t>DOPORUČENÍ NA KONEC</a:t>
            </a:r>
            <a:endParaRPr>
              <a:solidFill>
                <a:srgbClr val="0070C0"/>
              </a:solidFill>
            </a:endParaRPr>
          </a:p>
        </p:txBody>
      </p:sp>
      <p:sp>
        <p:nvSpPr>
          <p:cNvPr id="458" name="Google Shape;458;p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240"/>
              <a:buChar char="•"/>
            </a:pPr>
            <a:r>
              <a:rPr lang="cs-CZ" sz="2240" b="1"/>
              <a:t>Nepodávat žádost v posledních hodinách </a:t>
            </a:r>
            <a:r>
              <a:rPr lang="cs-CZ" sz="2240"/>
              <a:t>před uzavřením výzvy</a:t>
            </a:r>
            <a:endParaRPr/>
          </a:p>
          <a:p>
            <a:pPr marL="342900" lvl="0" indent="-342900" algn="l" rtl="0">
              <a:lnSpc>
                <a:spcPct val="80000"/>
              </a:lnSpc>
              <a:spcBef>
                <a:spcPts val="448"/>
              </a:spcBef>
              <a:spcAft>
                <a:spcPts val="0"/>
              </a:spcAft>
              <a:buClr>
                <a:schemeClr val="dk1"/>
              </a:buClr>
              <a:buSzPts val="2240"/>
              <a:buChar char="•"/>
            </a:pPr>
            <a:r>
              <a:rPr lang="cs-CZ" sz="2240"/>
              <a:t>Postupovat nejen </a:t>
            </a:r>
            <a:r>
              <a:rPr lang="cs-CZ" sz="2240" b="1"/>
              <a:t>dle Specifických pravidel</a:t>
            </a:r>
            <a:r>
              <a:rPr lang="cs-CZ" sz="2240"/>
              <a:t>, ale také </a:t>
            </a:r>
            <a:r>
              <a:rPr lang="cs-CZ" sz="2240" b="1"/>
              <a:t>Obecných pravidel IROP</a:t>
            </a:r>
            <a:endParaRPr sz="2240"/>
          </a:p>
          <a:p>
            <a:pPr marL="342900" lvl="0" indent="-342900" algn="l" rtl="0">
              <a:lnSpc>
                <a:spcPct val="80000"/>
              </a:lnSpc>
              <a:spcBef>
                <a:spcPts val="448"/>
              </a:spcBef>
              <a:spcAft>
                <a:spcPts val="0"/>
              </a:spcAft>
              <a:buClr>
                <a:schemeClr val="dk1"/>
              </a:buClr>
              <a:buSzPts val="2240"/>
              <a:buChar char="•"/>
            </a:pPr>
            <a:r>
              <a:rPr lang="cs-CZ" sz="2240"/>
              <a:t>Nutné doložit všechny </a:t>
            </a:r>
            <a:r>
              <a:rPr lang="cs-CZ" sz="2240" b="1"/>
              <a:t>povinné přílohy </a:t>
            </a:r>
            <a:r>
              <a:rPr lang="cs-CZ" sz="2240"/>
              <a:t>(u nerelevantních vložit zdůvodnění)</a:t>
            </a:r>
            <a:endParaRPr/>
          </a:p>
          <a:p>
            <a:pPr marL="342900" lvl="0" indent="-342900" algn="l" rtl="0">
              <a:lnSpc>
                <a:spcPct val="80000"/>
              </a:lnSpc>
              <a:spcBef>
                <a:spcPts val="448"/>
              </a:spcBef>
              <a:spcAft>
                <a:spcPts val="0"/>
              </a:spcAft>
              <a:buClr>
                <a:schemeClr val="dk1"/>
              </a:buClr>
              <a:buSzPts val="2240"/>
              <a:buChar char="•"/>
            </a:pPr>
            <a:r>
              <a:rPr lang="cs-CZ" sz="2240"/>
              <a:t>Předložit projekt do </a:t>
            </a:r>
            <a:r>
              <a:rPr lang="cs-CZ" sz="2240" b="1"/>
              <a:t>správné výzvy MAS a podvýzvy MAS</a:t>
            </a:r>
            <a:endParaRPr sz="2240"/>
          </a:p>
          <a:p>
            <a:pPr marL="342900" lvl="0" indent="-342900" algn="l" rtl="0">
              <a:lnSpc>
                <a:spcPct val="80000"/>
              </a:lnSpc>
              <a:spcBef>
                <a:spcPts val="448"/>
              </a:spcBef>
              <a:spcAft>
                <a:spcPts val="0"/>
              </a:spcAft>
              <a:buClr>
                <a:schemeClr val="dk1"/>
              </a:buClr>
              <a:buSzPts val="2240"/>
              <a:buChar char="•"/>
            </a:pPr>
            <a:r>
              <a:rPr lang="cs-CZ" sz="2240"/>
              <a:t>Nutnost </a:t>
            </a:r>
            <a:r>
              <a:rPr lang="cs-CZ" sz="2240" b="1"/>
              <a:t>souladu údajů </a:t>
            </a:r>
            <a:r>
              <a:rPr lang="cs-CZ" sz="2240"/>
              <a:t>vyplněných v žádosti v IS KP14+ a v přiložených přílohách žádosti</a:t>
            </a:r>
            <a:endParaRPr/>
          </a:p>
          <a:p>
            <a:pPr marL="342900" lvl="0" indent="-342900" algn="l" rtl="0">
              <a:lnSpc>
                <a:spcPct val="80000"/>
              </a:lnSpc>
              <a:spcBef>
                <a:spcPts val="448"/>
              </a:spcBef>
              <a:spcAft>
                <a:spcPts val="0"/>
              </a:spcAft>
              <a:buClr>
                <a:schemeClr val="dk1"/>
              </a:buClr>
              <a:buSzPts val="2240"/>
              <a:buChar char="•"/>
            </a:pPr>
            <a:r>
              <a:rPr lang="cs-CZ" sz="2240"/>
              <a:t>Jednoznačně </a:t>
            </a:r>
            <a:r>
              <a:rPr lang="cs-CZ" sz="2240" b="1"/>
              <a:t>vymezovat výdaje </a:t>
            </a:r>
            <a:r>
              <a:rPr lang="cs-CZ" sz="2240"/>
              <a:t>na hlavní a vedlejší aktivity</a:t>
            </a:r>
            <a:endParaRPr/>
          </a:p>
          <a:p>
            <a:pPr marL="342900" lvl="0" indent="-342900" algn="l" rtl="0">
              <a:lnSpc>
                <a:spcPct val="80000"/>
              </a:lnSpc>
              <a:spcBef>
                <a:spcPts val="448"/>
              </a:spcBef>
              <a:spcAft>
                <a:spcPts val="0"/>
              </a:spcAft>
              <a:buClr>
                <a:schemeClr val="dk1"/>
              </a:buClr>
              <a:buSzPts val="2240"/>
              <a:buChar char="•"/>
            </a:pPr>
            <a:r>
              <a:rPr lang="cs-CZ" sz="2240" b="1"/>
              <a:t>Výstupy projektu </a:t>
            </a:r>
            <a:r>
              <a:rPr lang="cs-CZ" sz="2240"/>
              <a:t>musí být zachovány min. po dobu udržitelnosti (5 let)</a:t>
            </a:r>
            <a:endParaRPr/>
          </a:p>
          <a:p>
            <a:pPr marL="342900" lvl="0" indent="-200660" algn="just" rtl="0">
              <a:lnSpc>
                <a:spcPct val="80000"/>
              </a:lnSpc>
              <a:spcBef>
                <a:spcPts val="448"/>
              </a:spcBef>
              <a:spcAft>
                <a:spcPts val="0"/>
              </a:spcAft>
              <a:buClr>
                <a:schemeClr val="dk1"/>
              </a:buClr>
              <a:buSzPts val="2240"/>
              <a:buNone/>
            </a:pPr>
            <a:endParaRPr sz="2240" b="1"/>
          </a:p>
          <a:p>
            <a:pPr marL="342900" lvl="0" indent="-200660" algn="l" rtl="0">
              <a:lnSpc>
                <a:spcPct val="80000"/>
              </a:lnSpc>
              <a:spcBef>
                <a:spcPts val="448"/>
              </a:spcBef>
              <a:spcAft>
                <a:spcPts val="0"/>
              </a:spcAft>
              <a:buClr>
                <a:schemeClr val="dk1"/>
              </a:buClr>
              <a:buSzPts val="2240"/>
              <a:buNone/>
            </a:pPr>
            <a:endParaRPr sz="2240"/>
          </a:p>
        </p:txBody>
      </p:sp>
      <p:sp>
        <p:nvSpPr>
          <p:cNvPr id="459" name="Google Shape;459;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42</a:t>
            </a:fld>
            <a:endParaRPr/>
          </a:p>
        </p:txBody>
      </p:sp>
      <p:pic>
        <p:nvPicPr>
          <p:cNvPr id="460" name="Google Shape;460;p51"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pic>
        <p:nvPicPr>
          <p:cNvPr id="461" name="Google Shape;461;p51"/>
          <p:cNvPicPr preferRelativeResize="0"/>
          <p:nvPr/>
        </p:nvPicPr>
        <p:blipFill rotWithShape="1">
          <a:blip r:embed="rId4">
            <a:alphaModFix/>
          </a:blip>
          <a:srcRect/>
          <a:stretch/>
        </p:blipFill>
        <p:spPr>
          <a:xfrm>
            <a:off x="0" y="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2"/>
          <p:cNvSpPr txBox="1">
            <a:spLocks noGrp="1"/>
          </p:cNvSpPr>
          <p:nvPr>
            <p:ph type="title"/>
          </p:nvPr>
        </p:nvSpPr>
        <p:spPr>
          <a:xfrm>
            <a:off x="689956" y="457199"/>
            <a:ext cx="8229600" cy="375129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3600"/>
              <a:buFont typeface="PT Sans"/>
              <a:buNone/>
            </a:pPr>
            <a:r>
              <a:rPr lang="cs-CZ" sz="3600">
                <a:solidFill>
                  <a:srgbClr val="0070C0"/>
                </a:solidFill>
              </a:rPr>
              <a:t>DĚKUJEME VÁM ZA POZORNOST</a:t>
            </a:r>
            <a:br>
              <a:rPr lang="cs-CZ" sz="3600">
                <a:solidFill>
                  <a:srgbClr val="0070C0"/>
                </a:solidFill>
              </a:rPr>
            </a:br>
            <a:r>
              <a:rPr lang="cs-CZ" sz="3600">
                <a:solidFill>
                  <a:srgbClr val="0070C0"/>
                </a:solidFill>
              </a:rPr>
              <a:t/>
            </a:r>
            <a:br>
              <a:rPr lang="cs-CZ" sz="3600">
                <a:solidFill>
                  <a:srgbClr val="0070C0"/>
                </a:solidFill>
              </a:rPr>
            </a:br>
            <a:endParaRPr sz="3600" dirty="0">
              <a:solidFill>
                <a:srgbClr val="0070C0"/>
              </a:solidFill>
            </a:endParaRPr>
          </a:p>
        </p:txBody>
      </p:sp>
      <p:sp>
        <p:nvSpPr>
          <p:cNvPr id="467" name="Google Shape;467;p52"/>
          <p:cNvSpPr txBox="1">
            <a:spLocks noGrp="1"/>
          </p:cNvSpPr>
          <p:nvPr>
            <p:ph type="body" idx="1"/>
          </p:nvPr>
        </p:nvSpPr>
        <p:spPr>
          <a:xfrm>
            <a:off x="457200" y="4256116"/>
            <a:ext cx="8229600" cy="187004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cs-CZ" sz="1400" dirty="0"/>
              <a:t>MAS Krkonoše, </a:t>
            </a:r>
            <a:r>
              <a:rPr lang="cs-CZ" sz="1400" dirty="0" err="1"/>
              <a:t>z.s</a:t>
            </a:r>
            <a:r>
              <a:rPr lang="cs-CZ" sz="1400" dirty="0"/>
              <a:t>.</a:t>
            </a:r>
            <a:endParaRPr sz="1400" dirty="0"/>
          </a:p>
          <a:p>
            <a:pPr marL="0" lvl="0" indent="0" algn="l" rtl="0">
              <a:spcBef>
                <a:spcPts val="280"/>
              </a:spcBef>
              <a:spcAft>
                <a:spcPts val="0"/>
              </a:spcAft>
              <a:buClr>
                <a:schemeClr val="dk1"/>
              </a:buClr>
              <a:buSzPts val="1400"/>
              <a:buNone/>
            </a:pPr>
            <a:r>
              <a:rPr lang="cs-CZ" sz="1400" dirty="0"/>
              <a:t>Prostřední Lánov 39 </a:t>
            </a:r>
            <a:endParaRPr dirty="0"/>
          </a:p>
          <a:p>
            <a:pPr marL="0" lvl="0" indent="0" algn="l" rtl="0">
              <a:spcBef>
                <a:spcPts val="280"/>
              </a:spcBef>
              <a:spcAft>
                <a:spcPts val="0"/>
              </a:spcAft>
              <a:buClr>
                <a:schemeClr val="dk1"/>
              </a:buClr>
              <a:buSzPts val="1400"/>
              <a:buNone/>
            </a:pPr>
            <a:r>
              <a:rPr lang="cs-CZ" sz="1400" dirty="0"/>
              <a:t>543 41 Lánov - budova Infocentra (1. patro) </a:t>
            </a:r>
            <a:endParaRPr dirty="0"/>
          </a:p>
          <a:p>
            <a:pPr marL="0" lvl="0" indent="0" algn="l" rtl="0">
              <a:spcBef>
                <a:spcPts val="280"/>
              </a:spcBef>
              <a:spcAft>
                <a:spcPts val="0"/>
              </a:spcAft>
              <a:buClr>
                <a:schemeClr val="dk1"/>
              </a:buClr>
              <a:buSzPts val="1400"/>
              <a:buNone/>
            </a:pPr>
            <a:r>
              <a:rPr lang="cs-CZ" sz="1400" u="sng" dirty="0">
                <a:solidFill>
                  <a:schemeClr val="hlink"/>
                </a:solidFill>
                <a:hlinkClick r:id="rId3"/>
              </a:rPr>
              <a:t>www.mas-krkonose.cz</a:t>
            </a:r>
            <a:endParaRPr sz="1400" dirty="0"/>
          </a:p>
          <a:p>
            <a:pPr marL="0" lvl="0" indent="0" algn="l" rtl="0">
              <a:spcBef>
                <a:spcPts val="280"/>
              </a:spcBef>
              <a:spcAft>
                <a:spcPts val="0"/>
              </a:spcAft>
              <a:buClr>
                <a:schemeClr val="dk1"/>
              </a:buClr>
              <a:buSzPts val="1400"/>
              <a:buNone/>
            </a:pPr>
            <a:endParaRPr sz="1400" dirty="0"/>
          </a:p>
          <a:p>
            <a:pPr marL="0" lvl="0" indent="0" algn="l" rtl="0">
              <a:spcBef>
                <a:spcPts val="280"/>
              </a:spcBef>
              <a:spcAft>
                <a:spcPts val="0"/>
              </a:spcAft>
              <a:buClr>
                <a:schemeClr val="dk1"/>
              </a:buClr>
              <a:buSzPts val="1400"/>
              <a:buNone/>
            </a:pPr>
            <a:r>
              <a:rPr lang="cs-CZ" sz="1400" dirty="0"/>
              <a:t>E-mail: </a:t>
            </a:r>
            <a:r>
              <a:rPr lang="cs-CZ" sz="1400" u="sng" dirty="0">
                <a:solidFill>
                  <a:schemeClr val="hlink"/>
                </a:solidFill>
                <a:hlinkClick r:id="rId4"/>
              </a:rPr>
              <a:t>manazer@mas-krkonose.cz</a:t>
            </a:r>
            <a:r>
              <a:rPr lang="cs-CZ" sz="1400" dirty="0"/>
              <a:t>, </a:t>
            </a:r>
            <a:r>
              <a:rPr lang="cs-CZ" sz="1400" u="sng" dirty="0">
                <a:solidFill>
                  <a:schemeClr val="hlink"/>
                </a:solidFill>
                <a:hlinkClick r:id="rId5"/>
              </a:rPr>
              <a:t>hartmanova@mas-krkonose.cz</a:t>
            </a:r>
            <a:r>
              <a:rPr lang="cs-CZ" sz="1400" dirty="0"/>
              <a:t>, </a:t>
            </a:r>
            <a:r>
              <a:rPr lang="cs-CZ" sz="1400" u="sng" dirty="0">
                <a:solidFill>
                  <a:schemeClr val="hlink"/>
                </a:solidFill>
                <a:hlinkClick r:id="rId6"/>
              </a:rPr>
              <a:t>fejglova@mas-krknose.cz</a:t>
            </a:r>
            <a:endParaRPr sz="1400" dirty="0"/>
          </a:p>
          <a:p>
            <a:pPr marL="0" lvl="0" indent="0">
              <a:spcBef>
                <a:spcPts val="280"/>
              </a:spcBef>
              <a:buSzPts val="1400"/>
              <a:buNone/>
            </a:pPr>
            <a:r>
              <a:rPr lang="cs-CZ" sz="1400" dirty="0"/>
              <a:t>Tel.: 608 </a:t>
            </a:r>
            <a:r>
              <a:rPr lang="cs-CZ" sz="1400" dirty="0" smtClean="0"/>
              <a:t>520 063</a:t>
            </a:r>
            <a:r>
              <a:rPr lang="cs-CZ" sz="1400" dirty="0"/>
              <a:t>, 608 218 </a:t>
            </a:r>
            <a:r>
              <a:rPr lang="cs-CZ" sz="1400" dirty="0" smtClean="0"/>
              <a:t>799 </a:t>
            </a:r>
            <a:r>
              <a:rPr lang="cs-CZ" sz="1400" dirty="0"/>
              <a:t>, 774 672 337</a:t>
            </a:r>
            <a:endParaRPr sz="1400" dirty="0"/>
          </a:p>
          <a:p>
            <a:pPr marL="0" lvl="0" indent="0" algn="l" rtl="0">
              <a:spcBef>
                <a:spcPts val="640"/>
              </a:spcBef>
              <a:spcAft>
                <a:spcPts val="0"/>
              </a:spcAft>
              <a:buClr>
                <a:schemeClr val="dk1"/>
              </a:buClr>
              <a:buSzPts val="3200"/>
              <a:buNone/>
            </a:pPr>
            <a:endParaRPr dirty="0"/>
          </a:p>
        </p:txBody>
      </p:sp>
      <p:sp>
        <p:nvSpPr>
          <p:cNvPr id="468" name="Google Shape;468;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43</a:t>
            </a:fld>
            <a:endParaRPr/>
          </a:p>
        </p:txBody>
      </p:sp>
      <p:pic>
        <p:nvPicPr>
          <p:cNvPr id="469" name="Google Shape;469;p52" descr="\\nt1\O\Loga 2014_2020\IROP\Logolinky\RGB\JPG\IROP_CZ_RO_B_C RGB_malý.jpg"/>
          <p:cNvPicPr preferRelativeResize="0"/>
          <p:nvPr/>
        </p:nvPicPr>
        <p:blipFill rotWithShape="1">
          <a:blip r:embed="rId7">
            <a:alphaModFix/>
          </a:blip>
          <a:srcRect/>
          <a:stretch/>
        </p:blipFill>
        <p:spPr>
          <a:xfrm>
            <a:off x="6531" y="6172856"/>
            <a:ext cx="4199492" cy="691424"/>
          </a:xfrm>
          <a:prstGeom prst="rect">
            <a:avLst/>
          </a:prstGeom>
          <a:noFill/>
          <a:ln>
            <a:noFill/>
          </a:ln>
        </p:spPr>
      </p:pic>
      <p:pic>
        <p:nvPicPr>
          <p:cNvPr id="470" name="Google Shape;470;p52"/>
          <p:cNvPicPr preferRelativeResize="0"/>
          <p:nvPr/>
        </p:nvPicPr>
        <p:blipFill rotWithShape="1">
          <a:blip r:embed="rId8">
            <a:alphaModFix/>
          </a:blip>
          <a:srcRect/>
          <a:stretch/>
        </p:blipFill>
        <p:spPr>
          <a:xfrm>
            <a:off x="0" y="92553"/>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body" idx="4294967295"/>
          </p:nvPr>
        </p:nvSpPr>
        <p:spPr>
          <a:xfrm>
            <a:off x="467544" y="1549667"/>
            <a:ext cx="8425631" cy="4759652"/>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100"/>
              <a:buNone/>
            </a:pPr>
            <a:r>
              <a:rPr lang="cs-CZ" sz="2100" b="1"/>
              <a:t>Příjemci: </a:t>
            </a:r>
            <a:r>
              <a:rPr lang="cs-CZ" sz="2100"/>
              <a:t>zařízení péče o děti do 3 let, školy a školská zařízení v oblasti předškolního, základního a středního vzdělávání a vyšší odborné školy,  další subjekty podílející se na realizaci vzdělávacích aktivit, kraje, organizace zřizované nebo zakládané kraji, obce, organizace zřizované nebo zakládané obcemi, nestátní neziskové organizace, církve, církevní organizace, organizační složky státu, příspěvkové organizace organizačních složek státu. </a:t>
            </a:r>
            <a:endParaRPr/>
          </a:p>
          <a:p>
            <a:pPr marL="0" lvl="0" indent="0" algn="l" rtl="0">
              <a:spcBef>
                <a:spcPts val="600"/>
              </a:spcBef>
              <a:spcAft>
                <a:spcPts val="0"/>
              </a:spcAft>
              <a:buClr>
                <a:schemeClr val="dk1"/>
              </a:buClr>
              <a:buSzPts val="2100"/>
              <a:buNone/>
            </a:pPr>
            <a:endParaRPr sz="2100" b="1"/>
          </a:p>
          <a:p>
            <a:pPr marL="0" lvl="0" indent="0" algn="just" rtl="0">
              <a:spcBef>
                <a:spcPts val="600"/>
              </a:spcBef>
              <a:spcAft>
                <a:spcPts val="0"/>
              </a:spcAft>
              <a:buClr>
                <a:schemeClr val="dk1"/>
              </a:buClr>
              <a:buSzPts val="2100"/>
              <a:buNone/>
            </a:pPr>
            <a:r>
              <a:rPr lang="cs-CZ" sz="2100" b="1"/>
              <a:t>Územní zaměření podpory: </a:t>
            </a:r>
            <a:endParaRPr/>
          </a:p>
          <a:p>
            <a:pPr marL="342900" lvl="0" indent="-342900" algn="just" rtl="0">
              <a:spcBef>
                <a:spcPts val="600"/>
              </a:spcBef>
              <a:spcAft>
                <a:spcPts val="0"/>
              </a:spcAft>
              <a:buClr>
                <a:schemeClr val="dk1"/>
              </a:buClr>
              <a:buSzPts val="2100"/>
              <a:buFont typeface="Arial"/>
              <a:buChar char="•"/>
            </a:pPr>
            <a:r>
              <a:rPr lang="cs-CZ" sz="2100"/>
              <a:t>území ČR mimo hl. m. Prahu</a:t>
            </a:r>
            <a:endParaRPr sz="2100"/>
          </a:p>
          <a:p>
            <a:pPr marL="742950" lvl="1" indent="-342900" algn="l" rtl="0">
              <a:spcBef>
                <a:spcPts val="1200"/>
              </a:spcBef>
              <a:spcAft>
                <a:spcPts val="0"/>
              </a:spcAft>
              <a:buClr>
                <a:schemeClr val="dk1"/>
              </a:buClr>
              <a:buSzPts val="2100"/>
              <a:buFont typeface="Noto Sans Symbols"/>
              <a:buChar char="▪"/>
            </a:pPr>
            <a:r>
              <a:rPr lang="cs-CZ" sz="2100"/>
              <a:t>správní obvody ORP </a:t>
            </a:r>
            <a:r>
              <a:rPr lang="cs-CZ" sz="2100" b="1"/>
              <a:t>bez sociálně vyloučené lokality</a:t>
            </a:r>
            <a:endParaRPr/>
          </a:p>
          <a:p>
            <a:pPr marL="742950" lvl="1" indent="-342900" algn="l" rtl="0">
              <a:spcBef>
                <a:spcPts val="1800"/>
              </a:spcBef>
              <a:spcAft>
                <a:spcPts val="0"/>
              </a:spcAft>
              <a:buClr>
                <a:schemeClr val="dk1"/>
              </a:buClr>
              <a:buSzPts val="2100"/>
              <a:buFont typeface="Noto Sans Symbols"/>
              <a:buChar char="▪"/>
            </a:pPr>
            <a:r>
              <a:rPr lang="cs-CZ" sz="2100"/>
              <a:t>správní obvody ORP </a:t>
            </a:r>
            <a:r>
              <a:rPr lang="cs-CZ" sz="2100" b="1"/>
              <a:t>se sociálně vyloučenou  lokalitou</a:t>
            </a:r>
            <a:endParaRPr/>
          </a:p>
          <a:p>
            <a:pPr marL="342900" lvl="0" indent="-215900" algn="l" rtl="0">
              <a:spcBef>
                <a:spcPts val="1200"/>
              </a:spcBef>
              <a:spcAft>
                <a:spcPts val="0"/>
              </a:spcAft>
              <a:buClr>
                <a:schemeClr val="dk1"/>
              </a:buClr>
              <a:buSzPts val="2000"/>
              <a:buFont typeface="Arial"/>
              <a:buNone/>
            </a:pPr>
            <a:endParaRPr sz="2000" b="1"/>
          </a:p>
          <a:p>
            <a:pPr marL="342900" lvl="0" indent="-215900" algn="l" rtl="0">
              <a:spcBef>
                <a:spcPts val="400"/>
              </a:spcBef>
              <a:spcAft>
                <a:spcPts val="0"/>
              </a:spcAft>
              <a:buClr>
                <a:schemeClr val="dk1"/>
              </a:buClr>
              <a:buSzPts val="2000"/>
              <a:buNone/>
            </a:pPr>
            <a:endParaRPr sz="2000" b="1"/>
          </a:p>
          <a:p>
            <a:pPr marL="342900" lvl="0" indent="-215900" algn="l" rtl="0">
              <a:spcBef>
                <a:spcPts val="1000"/>
              </a:spcBef>
              <a:spcAft>
                <a:spcPts val="0"/>
              </a:spcAft>
              <a:buClr>
                <a:schemeClr val="dk1"/>
              </a:buClr>
              <a:buSzPts val="2000"/>
              <a:buNone/>
            </a:pPr>
            <a:endParaRPr sz="2000" b="1"/>
          </a:p>
          <a:p>
            <a:pPr marL="342900" lvl="0" indent="-215900" algn="l" rtl="0">
              <a:spcBef>
                <a:spcPts val="1000"/>
              </a:spcBef>
              <a:spcAft>
                <a:spcPts val="0"/>
              </a:spcAft>
              <a:buClr>
                <a:schemeClr val="dk1"/>
              </a:buClr>
              <a:buSzPts val="2000"/>
              <a:buNone/>
            </a:pPr>
            <a:endParaRPr sz="2000" b="1"/>
          </a:p>
        </p:txBody>
      </p:sp>
      <p:sp>
        <p:nvSpPr>
          <p:cNvPr id="130" name="Google Shape;130;p17"/>
          <p:cNvSpPr/>
          <p:nvPr/>
        </p:nvSpPr>
        <p:spPr>
          <a:xfrm>
            <a:off x="3924300" y="406400"/>
            <a:ext cx="4968875" cy="808038"/>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800" b="0" i="0" u="none" strike="noStrike" cap="none">
              <a:solidFill>
                <a:srgbClr val="7F7F7F"/>
              </a:solidFill>
              <a:latin typeface="Arial Black"/>
              <a:ea typeface="Arial Black"/>
              <a:cs typeface="Arial Black"/>
              <a:sym typeface="Arial Black"/>
            </a:endParaRPr>
          </a:p>
        </p:txBody>
      </p:sp>
      <p:sp>
        <p:nvSpPr>
          <p:cNvPr id="131" name="Google Shape;131;p17"/>
          <p:cNvSpPr txBox="1"/>
          <p:nvPr/>
        </p:nvSpPr>
        <p:spPr>
          <a:xfrm>
            <a:off x="363538" y="239713"/>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70C0"/>
              </a:buClr>
              <a:buSzPts val="2600"/>
              <a:buFont typeface="PT Sans"/>
              <a:buNone/>
            </a:pPr>
            <a:r>
              <a:rPr lang="cs-CZ" sz="2600" b="1" i="0" u="none" strike="noStrike" cap="none">
                <a:solidFill>
                  <a:srgbClr val="0070C0"/>
                </a:solidFill>
                <a:latin typeface="PT Sans"/>
                <a:ea typeface="PT Sans"/>
                <a:cs typeface="PT Sans"/>
                <a:sym typeface="PT Sans"/>
              </a:rPr>
              <a:t>SC 2.4 ZVÝŠENÍ KVALITY A DOSTUPNOSTI INFRASTRUKTURY PRO VZDĚLÁVÁNÍ A CELOŽIVOTNÍ UČENÍ </a:t>
            </a:r>
            <a:endParaRPr sz="2600" b="1" i="0" u="none" strike="noStrike" cap="none">
              <a:solidFill>
                <a:srgbClr val="0070C0"/>
              </a:solidFill>
              <a:latin typeface="PT Sans"/>
              <a:ea typeface="PT Sans"/>
              <a:cs typeface="PT Sans"/>
              <a:sym typeface="PT Sans"/>
            </a:endParaRPr>
          </a:p>
        </p:txBody>
      </p:sp>
      <p:pic>
        <p:nvPicPr>
          <p:cNvPr id="132" name="Google Shape;132;p17"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sp>
        <p:nvSpPr>
          <p:cNvPr id="133" name="Google Shape;13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2800"/>
              <a:buFont typeface="PT Sans"/>
              <a:buNone/>
            </a:pPr>
            <a:r>
              <a:rPr lang="cs-CZ" sz="2800">
                <a:solidFill>
                  <a:srgbClr val="0070C0"/>
                </a:solidFill>
              </a:rPr>
              <a:t>ZÁKLADNÍ INFORMACE O VÝZVĚ MAS</a:t>
            </a:r>
            <a:endParaRPr sz="2800">
              <a:solidFill>
                <a:srgbClr val="0070C0"/>
              </a:solidFill>
            </a:endParaRPr>
          </a:p>
        </p:txBody>
      </p:sp>
      <p:sp>
        <p:nvSpPr>
          <p:cNvPr id="139" name="Google Shape;139;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a:spcBef>
                <a:spcPts val="0"/>
              </a:spcBef>
              <a:buSzPts val="2029"/>
            </a:pPr>
            <a:r>
              <a:rPr lang="cs-CZ" sz="2029" b="1" dirty="0"/>
              <a:t>Číslo a druh výzvy: </a:t>
            </a:r>
            <a:r>
              <a:rPr lang="cs-CZ" sz="2029" dirty="0"/>
              <a:t>282/06_16_075/CLLD_17_03_011</a:t>
            </a:r>
            <a:r>
              <a:rPr lang="cs-CZ" sz="2029" dirty="0" smtClean="0"/>
              <a:t>, </a:t>
            </a:r>
            <a:r>
              <a:rPr lang="cs-CZ" sz="2029" dirty="0"/>
              <a:t>kolová</a:t>
            </a:r>
            <a:endParaRPr dirty="0"/>
          </a:p>
          <a:p>
            <a:pPr marL="342900" lvl="0" indent="-342900" algn="just" rtl="0">
              <a:lnSpc>
                <a:spcPct val="100000"/>
              </a:lnSpc>
              <a:spcBef>
                <a:spcPts val="406"/>
              </a:spcBef>
              <a:spcAft>
                <a:spcPts val="0"/>
              </a:spcAft>
              <a:buClr>
                <a:schemeClr val="dk1"/>
              </a:buClr>
              <a:buSzPts val="2029"/>
              <a:buChar char="•"/>
            </a:pPr>
            <a:r>
              <a:rPr lang="cs-CZ" sz="2029" b="1" dirty="0"/>
              <a:t>Datum a čas vyhlášení výzvy: </a:t>
            </a:r>
            <a:r>
              <a:rPr lang="cs-CZ" sz="2029" dirty="0" smtClean="0"/>
              <a:t>29. 3. 2019, 14:00 </a:t>
            </a:r>
            <a:r>
              <a:rPr lang="cs-CZ" sz="2029" dirty="0"/>
              <a:t>hod.</a:t>
            </a:r>
            <a:endParaRPr dirty="0"/>
          </a:p>
          <a:p>
            <a:pPr marL="342900" lvl="0" indent="-342900" algn="just" rtl="0">
              <a:lnSpc>
                <a:spcPct val="100000"/>
              </a:lnSpc>
              <a:spcBef>
                <a:spcPts val="406"/>
              </a:spcBef>
              <a:spcAft>
                <a:spcPts val="0"/>
              </a:spcAft>
              <a:buClr>
                <a:schemeClr val="dk1"/>
              </a:buClr>
              <a:buSzPts val="2029"/>
              <a:buChar char="•"/>
            </a:pPr>
            <a:r>
              <a:rPr lang="cs-CZ" sz="2029" b="1" dirty="0"/>
              <a:t>Datum a čas ukončení příjmu žádostí</a:t>
            </a:r>
            <a:r>
              <a:rPr lang="cs-CZ" sz="2029" dirty="0"/>
              <a:t>: </a:t>
            </a:r>
            <a:r>
              <a:rPr lang="cs-CZ" sz="2029" dirty="0" smtClean="0"/>
              <a:t>30. 6. 2019</a:t>
            </a:r>
            <a:r>
              <a:rPr lang="cs-CZ" sz="2029" dirty="0"/>
              <a:t>, 14:00 hod.</a:t>
            </a:r>
            <a:endParaRPr sz="2029" dirty="0"/>
          </a:p>
          <a:p>
            <a:pPr marL="342900" lvl="0" indent="-342900" algn="just" rtl="0">
              <a:lnSpc>
                <a:spcPct val="100000"/>
              </a:lnSpc>
              <a:spcBef>
                <a:spcPts val="406"/>
              </a:spcBef>
              <a:spcAft>
                <a:spcPts val="0"/>
              </a:spcAft>
              <a:buClr>
                <a:schemeClr val="dk1"/>
              </a:buClr>
              <a:buSzPts val="2029"/>
              <a:buChar char="•"/>
            </a:pPr>
            <a:r>
              <a:rPr lang="cs-CZ" sz="2029" b="1" dirty="0"/>
              <a:t>Podání žádostí prostřednictvím IS KP14+ </a:t>
            </a:r>
            <a:endParaRPr dirty="0"/>
          </a:p>
          <a:p>
            <a:pPr marL="342900" lvl="0" indent="-342900" algn="just" rtl="0">
              <a:lnSpc>
                <a:spcPct val="100000"/>
              </a:lnSpc>
              <a:spcBef>
                <a:spcPts val="406"/>
              </a:spcBef>
              <a:spcAft>
                <a:spcPts val="0"/>
              </a:spcAft>
              <a:buClr>
                <a:schemeClr val="dk1"/>
              </a:buClr>
              <a:buSzPts val="2029"/>
              <a:buChar char="•"/>
            </a:pPr>
            <a:r>
              <a:rPr lang="cs-CZ" sz="2029" b="1" dirty="0"/>
              <a:t>Časová způsobilost: </a:t>
            </a:r>
            <a:r>
              <a:rPr lang="cs-CZ" sz="2029" dirty="0"/>
              <a:t>1. 1. 2014 – 30. 6. 2023</a:t>
            </a:r>
            <a:endParaRPr sz="2029" dirty="0"/>
          </a:p>
          <a:p>
            <a:pPr marL="342900" lvl="0" indent="-342900" algn="just" rtl="0">
              <a:lnSpc>
                <a:spcPct val="100000"/>
              </a:lnSpc>
              <a:spcBef>
                <a:spcPts val="406"/>
              </a:spcBef>
              <a:spcAft>
                <a:spcPts val="0"/>
              </a:spcAft>
              <a:buClr>
                <a:schemeClr val="dk1"/>
              </a:buClr>
              <a:buSzPts val="2029"/>
              <a:buChar char="•"/>
            </a:pPr>
            <a:r>
              <a:rPr lang="cs-CZ" sz="2029" b="1" dirty="0"/>
              <a:t>Územní vymezení: </a:t>
            </a:r>
            <a:r>
              <a:rPr lang="cs-CZ" sz="2029" dirty="0"/>
              <a:t>území MAS Krkonoše</a:t>
            </a:r>
            <a:endParaRPr sz="2029" dirty="0"/>
          </a:p>
          <a:p>
            <a:pPr marL="342900" lvl="0">
              <a:spcBef>
                <a:spcPts val="406"/>
              </a:spcBef>
              <a:buSzPts val="2029"/>
            </a:pPr>
            <a:r>
              <a:rPr lang="cs-CZ" sz="2029" b="1" dirty="0"/>
              <a:t>Alokace výzvy (CZV</a:t>
            </a:r>
            <a:r>
              <a:rPr lang="cs-CZ" sz="2029" b="1" dirty="0" smtClean="0"/>
              <a:t>): </a:t>
            </a:r>
            <a:r>
              <a:rPr lang="cs-CZ" sz="2029" dirty="0" smtClean="0"/>
              <a:t>13 042 201 Kč</a:t>
            </a:r>
            <a:r>
              <a:rPr lang="cs-CZ" sz="2029" dirty="0"/>
              <a:t>	</a:t>
            </a:r>
            <a:endParaRPr dirty="0"/>
          </a:p>
          <a:p>
            <a:pPr marL="342900" lvl="0" indent="-342900" algn="just" rtl="0">
              <a:lnSpc>
                <a:spcPct val="100000"/>
              </a:lnSpc>
              <a:spcBef>
                <a:spcPts val="406"/>
              </a:spcBef>
              <a:spcAft>
                <a:spcPts val="0"/>
              </a:spcAft>
              <a:buClr>
                <a:schemeClr val="dk1"/>
              </a:buClr>
              <a:buSzPts val="2029"/>
              <a:buChar char="•"/>
            </a:pPr>
            <a:r>
              <a:rPr lang="cs-CZ" sz="2029" b="1" dirty="0"/>
              <a:t>Forma podpory: </a:t>
            </a:r>
            <a:r>
              <a:rPr lang="cs-CZ" sz="2029" dirty="0"/>
              <a:t>ex-post financování (možnost etapizovat)</a:t>
            </a:r>
            <a:endParaRPr dirty="0"/>
          </a:p>
          <a:p>
            <a:pPr marL="342900" lvl="0" indent="-342900" algn="just" rtl="0">
              <a:lnSpc>
                <a:spcPct val="100000"/>
              </a:lnSpc>
              <a:spcBef>
                <a:spcPts val="406"/>
              </a:spcBef>
              <a:spcAft>
                <a:spcPts val="0"/>
              </a:spcAft>
              <a:buClr>
                <a:schemeClr val="dk1"/>
              </a:buClr>
              <a:buSzPts val="2029"/>
              <a:buChar char="•"/>
            </a:pPr>
            <a:r>
              <a:rPr lang="cs-CZ" sz="2029" b="1" dirty="0"/>
              <a:t>Dělení způsobilých výdajů: </a:t>
            </a:r>
            <a:r>
              <a:rPr lang="cs-CZ" sz="2029" dirty="0"/>
              <a:t>min. 85 % hlavní aktivity, max. 15% vedlejší aktivity</a:t>
            </a:r>
            <a:endParaRPr dirty="0"/>
          </a:p>
          <a:p>
            <a:pPr marL="342900" lvl="0" indent="-342900" algn="just" rtl="0">
              <a:lnSpc>
                <a:spcPct val="100000"/>
              </a:lnSpc>
              <a:spcBef>
                <a:spcPts val="406"/>
              </a:spcBef>
              <a:spcAft>
                <a:spcPts val="0"/>
              </a:spcAft>
              <a:buClr>
                <a:schemeClr val="dk1"/>
              </a:buClr>
              <a:buSzPts val="2029"/>
              <a:buChar char="•"/>
            </a:pPr>
            <a:r>
              <a:rPr lang="cs-CZ" sz="2029" b="1" dirty="0"/>
              <a:t>Míra podpory: </a:t>
            </a:r>
            <a:r>
              <a:rPr lang="cs-CZ" sz="2029" dirty="0"/>
              <a:t>95% z CZV (5% spoluúčast příjemce)</a:t>
            </a:r>
            <a:endParaRPr dirty="0"/>
          </a:p>
          <a:p>
            <a:pPr marL="342900" lvl="0" indent="-342900" algn="just" rtl="0">
              <a:lnSpc>
                <a:spcPct val="100000"/>
              </a:lnSpc>
              <a:spcBef>
                <a:spcPts val="406"/>
              </a:spcBef>
              <a:spcAft>
                <a:spcPts val="0"/>
              </a:spcAft>
              <a:buClr>
                <a:schemeClr val="dk1"/>
              </a:buClr>
              <a:buSzPts val="2029"/>
              <a:buChar char="•"/>
            </a:pPr>
            <a:r>
              <a:rPr lang="cs-CZ" sz="2029" b="1" dirty="0"/>
              <a:t>Udržitelnost projektu: </a:t>
            </a:r>
            <a:r>
              <a:rPr lang="cs-CZ" sz="2029" dirty="0"/>
              <a:t>5 let od proplacení poslední platby</a:t>
            </a:r>
            <a:endParaRPr dirty="0"/>
          </a:p>
          <a:p>
            <a:pPr marL="342900" lvl="0" indent="-200660" algn="l" rtl="0">
              <a:lnSpc>
                <a:spcPct val="80000"/>
              </a:lnSpc>
              <a:spcBef>
                <a:spcPts val="448"/>
              </a:spcBef>
              <a:spcAft>
                <a:spcPts val="0"/>
              </a:spcAft>
              <a:buClr>
                <a:schemeClr val="dk1"/>
              </a:buClr>
              <a:buSzPts val="2240"/>
              <a:buNone/>
            </a:pPr>
            <a:endParaRPr sz="2240" dirty="0"/>
          </a:p>
        </p:txBody>
      </p:sp>
      <p:sp>
        <p:nvSpPr>
          <p:cNvPr id="140" name="Google Shape;140;p18"/>
          <p:cNvSpPr txBox="1">
            <a:spLocks noGrp="1"/>
          </p:cNvSpPr>
          <p:nvPr>
            <p:ph type="sldNum" idx="12"/>
          </p:nvPr>
        </p:nvSpPr>
        <p:spPr>
          <a:xfrm>
            <a:off x="6629400" y="64325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6</a:t>
            </a:fld>
            <a:endParaRPr/>
          </a:p>
        </p:txBody>
      </p:sp>
      <p:pic>
        <p:nvPicPr>
          <p:cNvPr id="141" name="Google Shape;141;p18"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pic>
        <p:nvPicPr>
          <p:cNvPr id="142" name="Google Shape;142;p18"/>
          <p:cNvPicPr preferRelativeResize="0"/>
          <p:nvPr/>
        </p:nvPicPr>
        <p:blipFill rotWithShape="1">
          <a:blip r:embed="rId4">
            <a:alphaModFix/>
          </a:blip>
          <a:srcRect/>
          <a:stretch/>
        </p:blipFill>
        <p:spPr>
          <a:xfrm>
            <a:off x="0" y="86628"/>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515389" y="266323"/>
            <a:ext cx="8229600" cy="597653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5400"/>
              <a:buFont typeface="PT Sans"/>
              <a:buNone/>
            </a:pPr>
            <a:r>
              <a:rPr lang="cs-CZ" sz="5400">
                <a:solidFill>
                  <a:srgbClr val="0070C0"/>
                </a:solidFill>
              </a:rPr>
              <a:t>2. PODMÍNKY VÝZVY</a:t>
            </a:r>
            <a:endParaRPr sz="5400">
              <a:solidFill>
                <a:srgbClr val="0070C0"/>
              </a:solidFill>
            </a:endParaRPr>
          </a:p>
        </p:txBody>
      </p:sp>
      <p:sp>
        <p:nvSpPr>
          <p:cNvPr id="148" name="Google Shape;14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7</a:t>
            </a:fld>
            <a:endParaRPr/>
          </a:p>
        </p:txBody>
      </p:sp>
      <p:pic>
        <p:nvPicPr>
          <p:cNvPr id="149" name="Google Shape;149;p19"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pic>
        <p:nvPicPr>
          <p:cNvPr id="150" name="Google Shape;150;p19"/>
          <p:cNvPicPr preferRelativeResize="0"/>
          <p:nvPr/>
        </p:nvPicPr>
        <p:blipFill rotWithShape="1">
          <a:blip r:embed="rId4">
            <a:alphaModFix/>
          </a:blip>
          <a:srcRect/>
          <a:stretch/>
        </p:blipFill>
        <p:spPr>
          <a:xfrm>
            <a:off x="0" y="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Google Shape;156;p20"/>
          <p:cNvSpPr txBox="1">
            <a:spLocks noGrp="1"/>
          </p:cNvSpPr>
          <p:nvPr>
            <p:ph type="body" idx="1"/>
          </p:nvPr>
        </p:nvSpPr>
        <p:spPr>
          <a:xfrm>
            <a:off x="601579" y="653716"/>
            <a:ext cx="8229600" cy="5522496"/>
          </a:xfrm>
          <a:prstGeom prst="rect">
            <a:avLst/>
          </a:prstGeom>
          <a:noFill/>
          <a:ln>
            <a:noFill/>
          </a:ln>
        </p:spPr>
        <p:txBody>
          <a:bodyPr spcFirstLastPara="1" wrap="square" lIns="91425" tIns="45700" rIns="91425" bIns="45700" anchor="t" anchorCtr="0">
            <a:noAutofit/>
          </a:bodyPr>
          <a:lstStyle/>
          <a:p>
            <a:pPr marL="342900" lvl="0" algn="just">
              <a:lnSpc>
                <a:spcPct val="80000"/>
              </a:lnSpc>
              <a:spcBef>
                <a:spcPts val="0"/>
              </a:spcBef>
              <a:buSzPts val="1280"/>
            </a:pPr>
            <a:r>
              <a:rPr lang="cs-CZ" sz="1600" b="1" dirty="0"/>
              <a:t>Oprávnění žadatelé: </a:t>
            </a:r>
            <a:r>
              <a:rPr lang="cs-CZ" sz="1600" dirty="0"/>
              <a:t>obce, organizace zřizované nebo zakládané obcemi, nestátní neziskové organizace, církve, církevní organizace, organizační složky státu, příspěvkové organizace organizačních složek státu, organizace zřizované nebo zakládané kraji, školy a školská zařízení v oblasti základního vzdělávání, další subjekty podílející se na realizaci vzdělávacích aktivit, zařízení péče o děti do 3 </a:t>
            </a:r>
            <a:r>
              <a:rPr lang="cs-CZ" sz="1600" dirty="0" smtClean="0"/>
              <a:t>let, školy </a:t>
            </a:r>
            <a:r>
              <a:rPr lang="cs-CZ" sz="1600" dirty="0"/>
              <a:t>a školská zařízení v oblasti předškolního </a:t>
            </a:r>
            <a:r>
              <a:rPr lang="cs-CZ" sz="1600" dirty="0" smtClean="0"/>
              <a:t>vzdělávání, další </a:t>
            </a:r>
            <a:r>
              <a:rPr lang="cs-CZ" sz="1600" dirty="0"/>
              <a:t>subjekty podílející se na realizaci </a:t>
            </a:r>
            <a:r>
              <a:rPr lang="cs-CZ" sz="1600" dirty="0" smtClean="0"/>
              <a:t>vzdělávacích, aktivit </a:t>
            </a:r>
            <a:r>
              <a:rPr lang="cs-CZ" sz="1600" dirty="0"/>
              <a:t>v oblasti předškolního vzdělávání a péče o </a:t>
            </a:r>
            <a:r>
              <a:rPr lang="cs-CZ" sz="1600" dirty="0" smtClean="0"/>
              <a:t>děti</a:t>
            </a:r>
            <a:r>
              <a:rPr lang="cs-CZ" sz="1600" dirty="0"/>
              <a:t>, školy a školská zařízení v oblasti středního </a:t>
            </a:r>
            <a:r>
              <a:rPr lang="cs-CZ" sz="1600" dirty="0" smtClean="0"/>
              <a:t>vzděláván a </a:t>
            </a:r>
            <a:r>
              <a:rPr lang="cs-CZ" sz="1600" dirty="0"/>
              <a:t>vyšší odborné </a:t>
            </a:r>
            <a:r>
              <a:rPr lang="cs-CZ" sz="1600" dirty="0" smtClean="0"/>
              <a:t>školy, další </a:t>
            </a:r>
            <a:r>
              <a:rPr lang="cs-CZ" sz="1600" dirty="0"/>
              <a:t>subjekty podílející se na realizaci vzdělávacích aktivit, školy a školská zařízení v oblasti </a:t>
            </a:r>
            <a:r>
              <a:rPr lang="cs-CZ" sz="1600" dirty="0" smtClean="0"/>
              <a:t>předškolního, základního </a:t>
            </a:r>
            <a:r>
              <a:rPr lang="cs-CZ" sz="1600" dirty="0"/>
              <a:t>a středního vzdělávání a vyšší odborné </a:t>
            </a:r>
            <a:r>
              <a:rPr lang="cs-CZ" sz="1600" dirty="0" smtClean="0"/>
              <a:t>školy, další </a:t>
            </a:r>
            <a:r>
              <a:rPr lang="cs-CZ" sz="1600" dirty="0"/>
              <a:t>subjekty podílející se na realizaci </a:t>
            </a:r>
            <a:r>
              <a:rPr lang="cs-CZ" sz="1600" dirty="0" smtClean="0"/>
              <a:t>vzdělávacích aktivit </a:t>
            </a:r>
            <a:endParaRPr sz="1600" dirty="0"/>
          </a:p>
          <a:p>
            <a:pPr marL="342900" lvl="0" indent="-261620" algn="just" rtl="0">
              <a:lnSpc>
                <a:spcPct val="80000"/>
              </a:lnSpc>
              <a:spcBef>
                <a:spcPts val="256"/>
              </a:spcBef>
              <a:spcAft>
                <a:spcPts val="0"/>
              </a:spcAft>
              <a:buClr>
                <a:schemeClr val="dk1"/>
              </a:buClr>
              <a:buSzPts val="1280"/>
              <a:buNone/>
            </a:pPr>
            <a:endParaRPr sz="1400" b="1" dirty="0"/>
          </a:p>
          <a:p>
            <a:pPr marL="342900" lvl="0" algn="just">
              <a:lnSpc>
                <a:spcPct val="80000"/>
              </a:lnSpc>
              <a:spcBef>
                <a:spcPts val="256"/>
              </a:spcBef>
              <a:buSzPts val="1280"/>
            </a:pPr>
            <a:r>
              <a:rPr lang="cs-CZ" sz="1600" b="1" dirty="0"/>
              <a:t>Cílová skupina: </a:t>
            </a:r>
            <a:r>
              <a:rPr lang="cs-CZ" sz="1600" dirty="0"/>
              <a:t>osoby sociálně vyloučené, osoby ohrožené sociálním vyloučením, osoby se speciálními vzdělávacími potřebami, pedagogičtí pracovníci, pracovníci a dobrovolní pracovníci organizací působících v oblasti vzdělávání nebo asistenčních služeb, žáci (studenti), děti do 3 </a:t>
            </a:r>
            <a:r>
              <a:rPr lang="cs-CZ" sz="1600" dirty="0" smtClean="0"/>
              <a:t>let, děti </a:t>
            </a:r>
            <a:r>
              <a:rPr lang="cs-CZ" sz="1600" dirty="0"/>
              <a:t>v předškolním vzdělávání, pracovníci a dobrovolní pracovníci organizací </a:t>
            </a:r>
            <a:r>
              <a:rPr lang="cs-CZ" sz="1600" dirty="0" smtClean="0"/>
              <a:t>působících v </a:t>
            </a:r>
            <a:r>
              <a:rPr lang="cs-CZ" sz="1600" dirty="0"/>
              <a:t>oblasti neformálního a zájmového vzdělávání dětí a </a:t>
            </a:r>
            <a:r>
              <a:rPr lang="cs-CZ" sz="1600" dirty="0" smtClean="0"/>
              <a:t>mládeže, dospělí </a:t>
            </a:r>
            <a:r>
              <a:rPr lang="cs-CZ" sz="1600" dirty="0"/>
              <a:t>v dalším vzdělávání</a:t>
            </a:r>
          </a:p>
          <a:p>
            <a:pPr marL="0" lvl="0" indent="0" algn="just">
              <a:lnSpc>
                <a:spcPct val="80000"/>
              </a:lnSpc>
              <a:spcBef>
                <a:spcPts val="256"/>
              </a:spcBef>
              <a:buSzPts val="1280"/>
              <a:buNone/>
            </a:pPr>
            <a:r>
              <a:rPr lang="cs-CZ" sz="1400" dirty="0"/>
              <a:t>	 	</a:t>
            </a:r>
            <a:endParaRPr sz="1280" dirty="0"/>
          </a:p>
          <a:p>
            <a:pPr marL="342900" lvl="0" indent="-342900" algn="just" rtl="0">
              <a:lnSpc>
                <a:spcPct val="80000"/>
              </a:lnSpc>
              <a:spcBef>
                <a:spcPts val="256"/>
              </a:spcBef>
              <a:spcAft>
                <a:spcPts val="0"/>
              </a:spcAft>
              <a:buClr>
                <a:schemeClr val="dk1"/>
              </a:buClr>
              <a:buSzPts val="1280"/>
              <a:buChar char="•"/>
            </a:pPr>
            <a:r>
              <a:rPr lang="cs-CZ" sz="1600" b="1" dirty="0"/>
              <a:t>Limity CZV na 1 projekt: </a:t>
            </a:r>
            <a:r>
              <a:rPr lang="cs-CZ" sz="1600" dirty="0"/>
              <a:t>min. </a:t>
            </a:r>
            <a:r>
              <a:rPr lang="cs-CZ" sz="1600" b="1" dirty="0"/>
              <a:t>400 000 Kč</a:t>
            </a:r>
            <a:r>
              <a:rPr lang="cs-CZ" sz="1600" dirty="0"/>
              <a:t>, max. </a:t>
            </a:r>
            <a:r>
              <a:rPr lang="cs-CZ" sz="1600" b="1" dirty="0" smtClean="0"/>
              <a:t>2 000 </a:t>
            </a:r>
            <a:r>
              <a:rPr lang="cs-CZ" sz="1600" b="1" dirty="0"/>
              <a:t>000 Kč</a:t>
            </a:r>
            <a:endParaRPr sz="1600" dirty="0"/>
          </a:p>
          <a:p>
            <a:pPr marL="342900" lvl="0" indent="-261620" algn="just" rtl="0">
              <a:lnSpc>
                <a:spcPct val="80000"/>
              </a:lnSpc>
              <a:spcBef>
                <a:spcPts val="256"/>
              </a:spcBef>
              <a:spcAft>
                <a:spcPts val="0"/>
              </a:spcAft>
              <a:buClr>
                <a:schemeClr val="dk1"/>
              </a:buClr>
              <a:buSzPts val="1280"/>
              <a:buNone/>
            </a:pPr>
            <a:endParaRPr sz="1600" b="1" dirty="0"/>
          </a:p>
          <a:p>
            <a:pPr marL="342900" lvl="0" indent="-342900" algn="l" rtl="0">
              <a:lnSpc>
                <a:spcPct val="80000"/>
              </a:lnSpc>
              <a:spcBef>
                <a:spcPts val="256"/>
              </a:spcBef>
              <a:spcAft>
                <a:spcPts val="0"/>
              </a:spcAft>
              <a:buClr>
                <a:schemeClr val="dk1"/>
              </a:buClr>
              <a:buSzPts val="1280"/>
              <a:buChar char="•"/>
            </a:pPr>
            <a:r>
              <a:rPr lang="cs-CZ" sz="1600" b="1" dirty="0"/>
              <a:t>Příjmy projektu: </a:t>
            </a:r>
            <a:r>
              <a:rPr lang="cs-CZ" sz="1600" dirty="0"/>
              <a:t>Projekty mohou vytvářet příjmy podle čl. 61 Obecného nařízení i příjmy mimo čl. Obecného nařízení (tzv. jiné peněžní příjmy). Příjemci mohou inkasovat platby za služby díky realizaci projektu.	</a:t>
            </a:r>
            <a:endParaRPr sz="1600" dirty="0"/>
          </a:p>
          <a:p>
            <a:pPr marL="342900" lvl="0" indent="-261620" algn="l" rtl="0">
              <a:lnSpc>
                <a:spcPct val="80000"/>
              </a:lnSpc>
              <a:spcBef>
                <a:spcPts val="256"/>
              </a:spcBef>
              <a:spcAft>
                <a:spcPts val="0"/>
              </a:spcAft>
              <a:buClr>
                <a:schemeClr val="dk1"/>
              </a:buClr>
              <a:buSzPts val="1280"/>
              <a:buNone/>
            </a:pPr>
            <a:endParaRPr sz="1600" dirty="0"/>
          </a:p>
          <a:p>
            <a:pPr marL="342900" lvl="0" indent="-342900" algn="l" rtl="0">
              <a:lnSpc>
                <a:spcPct val="80000"/>
              </a:lnSpc>
              <a:spcBef>
                <a:spcPts val="256"/>
              </a:spcBef>
              <a:spcAft>
                <a:spcPts val="0"/>
              </a:spcAft>
              <a:buClr>
                <a:schemeClr val="dk1"/>
              </a:buClr>
              <a:buSzPts val="1280"/>
              <a:buChar char="•"/>
            </a:pPr>
            <a:r>
              <a:rPr lang="cs-CZ" sz="1600" b="1" dirty="0"/>
              <a:t>Veřejná podpora:  </a:t>
            </a:r>
            <a:r>
              <a:rPr lang="cs-CZ" sz="1600" dirty="0"/>
              <a:t>Podporovány budou projekty, které nezakládají veřejnou podporu (viz čl. 107 odst. 1Smlouvy o fungování EU).</a:t>
            </a:r>
            <a:r>
              <a:rPr lang="cs-CZ" sz="1400" dirty="0"/>
              <a:t>	</a:t>
            </a:r>
            <a:endParaRPr sz="1400" dirty="0"/>
          </a:p>
          <a:p>
            <a:pPr marL="342900" lvl="0" indent="-261620" algn="l" rtl="0">
              <a:lnSpc>
                <a:spcPct val="80000"/>
              </a:lnSpc>
              <a:spcBef>
                <a:spcPts val="256"/>
              </a:spcBef>
              <a:spcAft>
                <a:spcPts val="0"/>
              </a:spcAft>
              <a:buClr>
                <a:schemeClr val="dk1"/>
              </a:buClr>
              <a:buSzPts val="1280"/>
              <a:buNone/>
            </a:pPr>
            <a:endParaRPr sz="1400" dirty="0" smtClean="0"/>
          </a:p>
          <a:p>
            <a:pPr marL="342900" lvl="0" indent="-342900" algn="just" rtl="0">
              <a:lnSpc>
                <a:spcPct val="80000"/>
              </a:lnSpc>
              <a:spcBef>
                <a:spcPts val="256"/>
              </a:spcBef>
              <a:spcAft>
                <a:spcPts val="0"/>
              </a:spcAft>
              <a:buClr>
                <a:schemeClr val="dk1"/>
              </a:buClr>
              <a:buSzPts val="1280"/>
              <a:buChar char="•"/>
            </a:pPr>
            <a:r>
              <a:rPr lang="cs-CZ" sz="1400" b="1" dirty="0" smtClean="0"/>
              <a:t>Analýza CBA: </a:t>
            </a:r>
            <a:r>
              <a:rPr lang="cs-CZ" sz="1400" dirty="0" smtClean="0"/>
              <a:t>pouze u projektů s CZV nad 5 mil., v modulu CBA v MS2014+ zpracovává finanční analýzu.</a:t>
            </a:r>
            <a:endParaRPr sz="1400" dirty="0" smtClean="0"/>
          </a:p>
          <a:p>
            <a:pPr marL="342900" lvl="0" indent="-261620" algn="just" rtl="0">
              <a:lnSpc>
                <a:spcPct val="80000"/>
              </a:lnSpc>
              <a:spcBef>
                <a:spcPts val="256"/>
              </a:spcBef>
              <a:spcAft>
                <a:spcPts val="0"/>
              </a:spcAft>
              <a:buClr>
                <a:schemeClr val="dk1"/>
              </a:buClr>
              <a:buSzPts val="1280"/>
              <a:buNone/>
            </a:pPr>
            <a:endParaRPr sz="1400" b="1" dirty="0">
              <a:solidFill>
                <a:srgbClr val="FF0000"/>
              </a:solidFill>
            </a:endParaRPr>
          </a:p>
          <a:p>
            <a:pPr marL="342900" lvl="0" indent="-261620" algn="l" rtl="0">
              <a:lnSpc>
                <a:spcPct val="80000"/>
              </a:lnSpc>
              <a:spcBef>
                <a:spcPts val="256"/>
              </a:spcBef>
              <a:spcAft>
                <a:spcPts val="0"/>
              </a:spcAft>
              <a:buClr>
                <a:schemeClr val="dk1"/>
              </a:buClr>
              <a:buSzPts val="1280"/>
              <a:buNone/>
            </a:pPr>
            <a:endParaRPr sz="1400" dirty="0"/>
          </a:p>
        </p:txBody>
      </p:sp>
      <p:sp>
        <p:nvSpPr>
          <p:cNvPr id="157" name="Google Shape;15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8</a:t>
            </a:fld>
            <a:endParaRPr/>
          </a:p>
        </p:txBody>
      </p:sp>
      <p:pic>
        <p:nvPicPr>
          <p:cNvPr id="158" name="Google Shape;158;p20"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pic>
        <p:nvPicPr>
          <p:cNvPr id="159" name="Google Shape;159;p20"/>
          <p:cNvPicPr preferRelativeResize="0"/>
          <p:nvPr/>
        </p:nvPicPr>
        <p:blipFill rotWithShape="1">
          <a:blip r:embed="rId4">
            <a:alphaModFix/>
          </a:blip>
          <a:srcRect/>
          <a:stretch/>
        </p:blipFill>
        <p:spPr>
          <a:xfrm>
            <a:off x="0" y="0"/>
            <a:ext cx="2328874" cy="634039"/>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3500"/>
              <a:buFont typeface="PT Sans"/>
              <a:buNone/>
            </a:pPr>
            <a:r>
              <a:rPr lang="cs-CZ" b="0">
                <a:solidFill>
                  <a:srgbClr val="0070C0"/>
                </a:solidFill>
              </a:rPr>
              <a:t>PODPOROVANÉ AKTIVITY</a:t>
            </a:r>
            <a:endParaRPr b="0">
              <a:solidFill>
                <a:srgbClr val="0070C0"/>
              </a:solidFill>
            </a:endParaRPr>
          </a:p>
        </p:txBody>
      </p:sp>
      <p:sp>
        <p:nvSpPr>
          <p:cNvPr id="165" name="Google Shape;165;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Clr>
                <a:schemeClr val="dk1"/>
              </a:buClr>
              <a:buSzPts val="2240"/>
              <a:buChar char="•"/>
            </a:pPr>
            <a:r>
              <a:rPr lang="cs-CZ" sz="2240" b="1"/>
              <a:t>Hlavní aktivity (min. 85% CZV)</a:t>
            </a:r>
            <a:endParaRPr/>
          </a:p>
          <a:p>
            <a:pPr marL="342900" lvl="0" indent="-342900" algn="l" rtl="0">
              <a:lnSpc>
                <a:spcPct val="80000"/>
              </a:lnSpc>
              <a:spcBef>
                <a:spcPts val="448"/>
              </a:spcBef>
              <a:spcAft>
                <a:spcPts val="0"/>
              </a:spcAft>
              <a:buClr>
                <a:schemeClr val="dk1"/>
              </a:buClr>
              <a:buSzPts val="2240"/>
              <a:buChar char="•"/>
            </a:pPr>
            <a:r>
              <a:rPr lang="cs-CZ" sz="2240"/>
              <a:t>Stavby, stavební úpravy a pořízení vybavení odborných učeben za účelem zvýšení kvality vzdělávání ve vazbě na budoucí uplatnění na trhu práce v klíčových kompetencích (komunikace v cizích jazycích, práce s digitálními technologiemi, přírodní vědy, technické a řemeslné obory). </a:t>
            </a:r>
            <a:endParaRPr/>
          </a:p>
          <a:p>
            <a:pPr marL="342900" lvl="0" indent="-342900" algn="l" rtl="0">
              <a:lnSpc>
                <a:spcPct val="80000"/>
              </a:lnSpc>
              <a:spcBef>
                <a:spcPts val="448"/>
              </a:spcBef>
              <a:spcAft>
                <a:spcPts val="0"/>
              </a:spcAft>
              <a:buClr>
                <a:schemeClr val="dk1"/>
              </a:buClr>
              <a:buSzPts val="2240"/>
              <a:buChar char="•"/>
            </a:pPr>
            <a:r>
              <a:rPr lang="cs-CZ" sz="2240"/>
              <a:t>Rekonstrukce a stavební úpravy stávající infrastruktury ve vazbě na budování bezbariérovosti škol.	</a:t>
            </a:r>
            <a:endParaRPr/>
          </a:p>
          <a:p>
            <a:pPr marL="0" lvl="0" indent="0" algn="just" rtl="0">
              <a:lnSpc>
                <a:spcPct val="80000"/>
              </a:lnSpc>
              <a:spcBef>
                <a:spcPts val="448"/>
              </a:spcBef>
              <a:spcAft>
                <a:spcPts val="0"/>
              </a:spcAft>
              <a:buClr>
                <a:schemeClr val="dk1"/>
              </a:buClr>
              <a:buSzPts val="2240"/>
              <a:buNone/>
            </a:pPr>
            <a:endParaRPr sz="2240" b="1"/>
          </a:p>
          <a:p>
            <a:pPr marL="342900" lvl="0" indent="-342900" algn="just" rtl="0">
              <a:lnSpc>
                <a:spcPct val="80000"/>
              </a:lnSpc>
              <a:spcBef>
                <a:spcPts val="448"/>
              </a:spcBef>
              <a:spcAft>
                <a:spcPts val="0"/>
              </a:spcAft>
              <a:buClr>
                <a:schemeClr val="dk1"/>
              </a:buClr>
              <a:buSzPts val="2240"/>
              <a:buChar char="•"/>
            </a:pPr>
            <a:r>
              <a:rPr lang="cs-CZ" sz="2240" b="1"/>
              <a:t>Vedlejší aktivity (max. 15% CZV)</a:t>
            </a:r>
            <a:endParaRPr/>
          </a:p>
          <a:p>
            <a:pPr marL="342900" lvl="0" indent="-342900" algn="just" rtl="0">
              <a:lnSpc>
                <a:spcPct val="80000"/>
              </a:lnSpc>
              <a:spcBef>
                <a:spcPts val="392"/>
              </a:spcBef>
              <a:spcAft>
                <a:spcPts val="0"/>
              </a:spcAft>
              <a:buClr>
                <a:schemeClr val="dk1"/>
              </a:buClr>
              <a:buSzPts val="1960"/>
              <a:buChar char="•"/>
            </a:pPr>
            <a:r>
              <a:rPr lang="cs-CZ" sz="1960"/>
              <a:t>Demolice související s projektem, úpravy zeleně a venkovního prostranství, projektová dokumentace, příprava realizace zadávacích a výběrových řízení, studie proveditelnosti, povinná publicita</a:t>
            </a:r>
            <a:endParaRPr/>
          </a:p>
          <a:p>
            <a:pPr marL="0" lvl="0" indent="0" algn="l" rtl="0">
              <a:lnSpc>
                <a:spcPct val="80000"/>
              </a:lnSpc>
              <a:spcBef>
                <a:spcPts val="448"/>
              </a:spcBef>
              <a:spcAft>
                <a:spcPts val="0"/>
              </a:spcAft>
              <a:buClr>
                <a:schemeClr val="dk1"/>
              </a:buClr>
              <a:buSzPts val="2240"/>
              <a:buNone/>
            </a:pPr>
            <a:endParaRPr sz="2240"/>
          </a:p>
          <a:p>
            <a:pPr marL="342900" lvl="0" indent="-200660" algn="l" rtl="0">
              <a:lnSpc>
                <a:spcPct val="80000"/>
              </a:lnSpc>
              <a:spcBef>
                <a:spcPts val="448"/>
              </a:spcBef>
              <a:spcAft>
                <a:spcPts val="0"/>
              </a:spcAft>
              <a:buClr>
                <a:schemeClr val="dk1"/>
              </a:buClr>
              <a:buSzPts val="2240"/>
              <a:buNone/>
            </a:pPr>
            <a:endParaRPr sz="2240"/>
          </a:p>
        </p:txBody>
      </p:sp>
      <p:sp>
        <p:nvSpPr>
          <p:cNvPr id="166" name="Google Shape;16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9</a:t>
            </a:fld>
            <a:endParaRPr/>
          </a:p>
        </p:txBody>
      </p:sp>
      <p:pic>
        <p:nvPicPr>
          <p:cNvPr id="167" name="Google Shape;167;p21" descr="\\nt1\O\Loga 2014_2020\IROP\Logolinky\RGB\JPG\IROP_CZ_RO_B_C RGB_malý.jpg"/>
          <p:cNvPicPr preferRelativeResize="0"/>
          <p:nvPr/>
        </p:nvPicPr>
        <p:blipFill rotWithShape="1">
          <a:blip r:embed="rId3">
            <a:alphaModFix/>
          </a:blip>
          <a:srcRect/>
          <a:stretch/>
        </p:blipFill>
        <p:spPr>
          <a:xfrm>
            <a:off x="6531" y="6172856"/>
            <a:ext cx="4199492" cy="691424"/>
          </a:xfrm>
          <a:prstGeom prst="rect">
            <a:avLst/>
          </a:prstGeom>
          <a:noFill/>
          <a:ln>
            <a:noFill/>
          </a:ln>
        </p:spPr>
      </p:pic>
      <p:pic>
        <p:nvPicPr>
          <p:cNvPr id="168" name="Google Shape;168;p21"/>
          <p:cNvPicPr preferRelativeResize="0"/>
          <p:nvPr/>
        </p:nvPicPr>
        <p:blipFill rotWithShape="1">
          <a:blip r:embed="rId4">
            <a:alphaModFix/>
          </a:blip>
          <a:srcRect/>
          <a:stretch/>
        </p:blipFill>
        <p:spPr>
          <a:xfrm>
            <a:off x="0" y="0"/>
            <a:ext cx="2328874" cy="634039"/>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3207</TotalTime>
  <Words>2995</Words>
  <Application>Microsoft Office PowerPoint</Application>
  <PresentationFormat>On-screen Show (4:3)</PresentationFormat>
  <Paragraphs>393</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PT Sans</vt:lpstr>
      <vt:lpstr>Noto Sans Symbols</vt:lpstr>
      <vt:lpstr>Arial Black</vt:lpstr>
      <vt:lpstr>Arial</vt:lpstr>
      <vt:lpstr>Wingdings</vt:lpstr>
      <vt:lpstr>Calibri</vt:lpstr>
      <vt:lpstr>Office Theme</vt:lpstr>
      <vt:lpstr> SEMINÁŘ PRO ŽADATELE  MAS KRKONOŠE</vt:lpstr>
      <vt:lpstr>PROGRAM SEMINÁŘE </vt:lpstr>
      <vt:lpstr> </vt:lpstr>
      <vt:lpstr>PowerPoint Presentation</vt:lpstr>
      <vt:lpstr>PowerPoint Presentation</vt:lpstr>
      <vt:lpstr>ZÁKLADNÍ INFORMACE O VÝZVĚ MAS</vt:lpstr>
      <vt:lpstr>2. PODMÍNKY VÝZVY</vt:lpstr>
      <vt:lpstr>PowerPoint Presentation</vt:lpstr>
      <vt:lpstr>PODPOROVANÉ AKTIVITY</vt:lpstr>
      <vt:lpstr>PowerPoint Presentation</vt:lpstr>
      <vt:lpstr>PowerPoint Presentation</vt:lpstr>
      <vt:lpstr>PowerPoint Presentation</vt:lpstr>
      <vt:lpstr>PowerPoint Presentation</vt:lpstr>
      <vt:lpstr>PowerPoint Presentation</vt:lpstr>
      <vt:lpstr>ZPŮSOBILÉ A NEZPŮSOBILÉ VÝDAJE</vt:lpstr>
      <vt:lpstr>INDIKÁTORY</vt:lpstr>
      <vt:lpstr>POVINNÉ PŘÍLOHY</vt:lpstr>
      <vt:lpstr>POVINNÉ PŘÍLOHY </vt:lpstr>
      <vt:lpstr>UDRŽITELNOST PROJEKTU</vt:lpstr>
      <vt:lpstr>PUBLICITA PROJEKTU</vt:lpstr>
      <vt:lpstr>DOKUMENTACE K VÝZVĚ</vt:lpstr>
      <vt:lpstr>3. KRITÉRIA PRO HODNOCENÍ PROJEKTŮ</vt:lpstr>
      <vt:lpstr>PRŮBĚH HODNOCENÍ</vt:lpstr>
      <vt:lpstr>KONTROLA FORMÁLNÍCH NÁLEŽITOSTÍ A PŘIJATELNOSTI</vt:lpstr>
      <vt:lpstr>KONTROLA PŘIJATELNOSTI</vt:lpstr>
      <vt:lpstr>SPECIFICKÁ KRITÉRIA PŘIJATELNOSTI</vt:lpstr>
      <vt:lpstr>PowerPoint Presentation</vt:lpstr>
      <vt:lpstr>VĚCNÉ HODNOCENÍ</vt:lpstr>
      <vt:lpstr>VĚCNÉ HODNOCENÍ</vt:lpstr>
      <vt:lpstr>ZÁVĚREČNÉ OVĚŘENÍ ZPŮSOBILOSTI</vt:lpstr>
      <vt:lpstr>PowerPoint Presentation</vt:lpstr>
      <vt:lpstr>4. ZÁKLADNÍ INFORMACE K IS KP14+</vt:lpstr>
      <vt:lpstr>ZALOŽENÍ ŽÁDOSTI (https://mseu.mssf.cz)</vt:lpstr>
      <vt:lpstr>ZALOŽENÍ ŽÁDOSTI</vt:lpstr>
      <vt:lpstr>ZALOŽENÍ ŽÁDOSTI</vt:lpstr>
      <vt:lpstr>ZALOŽENÍ ŽÁDOSTI</vt:lpstr>
      <vt:lpstr>ZALOŽENÍ ŽÁDOSTI</vt:lpstr>
      <vt:lpstr>ZALOŽENÍ ŽÁDOSTI</vt:lpstr>
      <vt:lpstr>ZALOŽENÍ ŽÁDOSTI</vt:lpstr>
      <vt:lpstr>ZALOŽENÍ ŽÁDOSTI</vt:lpstr>
      <vt:lpstr>VEŘEJNÉ ZAKÁZKY</vt:lpstr>
      <vt:lpstr>DOPORUČENÍ NA KONEC</vt:lpstr>
      <vt:lpstr>DĚKUJEME VÁM ZA POZORNOST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SEMINÁŘ PRO ŽADATELE  MAS KRKONOŠE</dc:title>
  <dc:creator>Petra Hartmanová</dc:creator>
  <cp:lastModifiedBy>Petra Hartmanová</cp:lastModifiedBy>
  <cp:revision>29</cp:revision>
  <cp:lastPrinted>2019-04-25T05:55:57Z</cp:lastPrinted>
  <dcterms:modified xsi:type="dcterms:W3CDTF">2019-04-25T08:22:59Z</dcterms:modified>
</cp:coreProperties>
</file>