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851" r:id="rId1"/>
  </p:sldMasterIdLst>
  <p:notesMasterIdLst>
    <p:notesMasterId r:id="rId15"/>
  </p:notesMasterIdLst>
  <p:sldIdLst>
    <p:sldId id="256" r:id="rId2"/>
    <p:sldId id="307" r:id="rId3"/>
    <p:sldId id="299" r:id="rId4"/>
    <p:sldId id="300" r:id="rId5"/>
    <p:sldId id="301" r:id="rId6"/>
    <p:sldId id="302" r:id="rId7"/>
    <p:sldId id="305" r:id="rId8"/>
    <p:sldId id="303" r:id="rId9"/>
    <p:sldId id="304" r:id="rId10"/>
    <p:sldId id="306" r:id="rId11"/>
    <p:sldId id="308" r:id="rId12"/>
    <p:sldId id="309" r:id="rId13"/>
    <p:sldId id="295" r:id="rId14"/>
  </p:sldIdLst>
  <p:sldSz cx="9144000" cy="6858000" type="screen4x3"/>
  <p:notesSz cx="6797675" cy="9926638"/>
  <p:embeddedFontLst>
    <p:embeddedFont>
      <p:font typeface="PT Sans" panose="020B0604020202020204" charset="-18"/>
      <p:italic r:id="rId16"/>
      <p:boldItalic r:id="rId17"/>
    </p:embeddedFont>
    <p:embeddedFont>
      <p:font typeface="Trebuchet MS" panose="020B0603020202020204" pitchFamily="34" charset="0"/>
      <p:regular r:id="rId18"/>
      <p:bold r:id="rId19"/>
      <p:italic r:id="rId20"/>
      <p:boldItalic r:id="rId21"/>
    </p:embeddedFont>
    <p:embeddedFont>
      <p:font typeface="Wingdings 3" panose="05040102010807070707" pitchFamily="18" charset="2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A55E7-541D-4F39-B884-C9406A0F855E}">
  <a:tblStyle styleId="{146A55E7-541D-4F39-B884-C9406A0F855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88DEB3-7CBE-4940-A80D-3093A4EA1484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25531516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885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7761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8684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0692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247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1260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36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578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749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217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1114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119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5342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778697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029652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952570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841826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21258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657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93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90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22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804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787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87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04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754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75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6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krkonose.cz/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ejglova@maskrknose.cz" TargetMode="External"/><Relationship Id="rId5" Type="http://schemas.openxmlformats.org/officeDocument/2006/relationships/hyperlink" Target="mailto:hartmanova@mas-krkonose.cz" TargetMode="External"/><Relationship Id="rId4" Type="http://schemas.openxmlformats.org/officeDocument/2006/relationships/hyperlink" Target="mailto:manazer@mas-krkonose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42" y="3962400"/>
            <a:ext cx="1860884" cy="183682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1427748" y="1909012"/>
            <a:ext cx="6144124" cy="261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PT Sans"/>
              <a:buNone/>
            </a:pPr>
            <a:r>
              <a:rPr lang="cs-CZ" sz="3600" cap="none" dirty="0">
                <a:solidFill>
                  <a:srgbClr val="C00000"/>
                </a:solidFill>
              </a:rPr>
              <a:t/>
            </a:r>
            <a:br>
              <a:rPr lang="cs-CZ" sz="3600" cap="none" dirty="0">
                <a:solidFill>
                  <a:srgbClr val="C00000"/>
                </a:solidFill>
              </a:rPr>
            </a:br>
            <a:r>
              <a:rPr lang="cs-CZ" sz="3600" b="1" dirty="0" smtClean="0">
                <a:solidFill>
                  <a:srgbClr val="FFC000"/>
                </a:solidFill>
              </a:rPr>
              <a:t>KRKONOŠE ORIGINÁLNÍ PRODUKT</a:t>
            </a:r>
            <a:br>
              <a:rPr lang="cs-CZ" sz="3600" b="1" dirty="0" smtClean="0">
                <a:solidFill>
                  <a:srgbClr val="FFC000"/>
                </a:solidFill>
              </a:rPr>
            </a:br>
            <a:r>
              <a:rPr lang="cs-CZ" sz="2400" b="1" i="1" dirty="0" smtClean="0">
                <a:solidFill>
                  <a:srgbClr val="FFC000"/>
                </a:solidFill>
              </a:rPr>
              <a:t>„Přinášíme Vám to pravé z Krkonoš“</a:t>
            </a:r>
            <a:r>
              <a:rPr lang="cs-CZ" sz="2400" b="1" i="1" dirty="0">
                <a:solidFill>
                  <a:srgbClr val="FFC000"/>
                </a:solidFill>
              </a:rPr>
              <a:t/>
            </a:r>
            <a:br>
              <a:rPr lang="cs-CZ" sz="2400" b="1" i="1" dirty="0">
                <a:solidFill>
                  <a:srgbClr val="FFC000"/>
                </a:solidFill>
              </a:rPr>
            </a:br>
            <a:r>
              <a:rPr lang="cs-CZ" sz="2400" b="1" i="1" dirty="0">
                <a:solidFill>
                  <a:srgbClr val="FFC000"/>
                </a:solidFill>
              </a:rPr>
              <a:t/>
            </a:r>
            <a:br>
              <a:rPr lang="cs-CZ" sz="2400" b="1" i="1" dirty="0">
                <a:solidFill>
                  <a:srgbClr val="FFC000"/>
                </a:solidFill>
              </a:rPr>
            </a:br>
            <a:r>
              <a:rPr lang="cs-CZ" sz="2400" i="1" dirty="0">
                <a:solidFill>
                  <a:srgbClr val="FFC000"/>
                </a:solidFill>
              </a:rPr>
              <a:t/>
            </a:r>
            <a:br>
              <a:rPr lang="cs-CZ" sz="2400" i="1" dirty="0">
                <a:solidFill>
                  <a:srgbClr val="FFC000"/>
                </a:solidFill>
              </a:rPr>
            </a:br>
            <a:r>
              <a:rPr lang="cs-CZ" sz="2400" b="1" dirty="0" smtClean="0">
                <a:solidFill>
                  <a:srgbClr val="FFC000"/>
                </a:solidFill>
              </a:rPr>
              <a:t>koordinátor značky: MAS KRKONOŠE</a:t>
            </a:r>
            <a:br>
              <a:rPr lang="cs-CZ" sz="2400" b="1" dirty="0" smtClean="0">
                <a:solidFill>
                  <a:srgbClr val="FFC000"/>
                </a:solidFill>
              </a:rPr>
            </a:br>
            <a:r>
              <a:rPr lang="cs-CZ" sz="2400" b="1" dirty="0" smtClean="0">
                <a:solidFill>
                  <a:srgbClr val="FFC000"/>
                </a:solidFill>
              </a:rPr>
              <a:t>www.regionalni-znacky.cz</a:t>
            </a:r>
            <a:endParaRPr sz="2400" b="1" cap="none" dirty="0">
              <a:solidFill>
                <a:srgbClr val="FFC000"/>
              </a:solidFill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155007" y="4395537"/>
            <a:ext cx="4288657" cy="1991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endParaRPr lang="cs-CZ" sz="24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endParaRPr lang="cs-CZ" sz="24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endParaRPr lang="cs-CZ" sz="2400" b="1" dirty="0" smtClean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cs-CZ" sz="2400" b="1" dirty="0" smtClean="0">
                <a:solidFill>
                  <a:schemeClr val="accent2"/>
                </a:solidFill>
              </a:rPr>
              <a:t>Strážné</a:t>
            </a:r>
            <a:r>
              <a:rPr lang="cs-CZ" sz="2400" b="1" cap="none" dirty="0" smtClean="0">
                <a:solidFill>
                  <a:schemeClr val="accent2"/>
                </a:solidFill>
              </a:rPr>
              <a:t>, 29.5. 2019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cs-CZ" sz="2400" b="1" dirty="0" smtClean="0">
                <a:solidFill>
                  <a:schemeClr val="accent2"/>
                </a:solidFill>
              </a:rPr>
              <a:t>Vesnice roku 2019</a:t>
            </a:r>
            <a:endParaRPr sz="2400" b="1" cap="none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9796" y="2063797"/>
            <a:ext cx="444407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2"/>
          <p:cNvSpPr txBox="1">
            <a:spLocks noGrp="1"/>
          </p:cNvSpPr>
          <p:nvPr>
            <p:ph type="title"/>
          </p:nvPr>
        </p:nvSpPr>
        <p:spPr>
          <a:xfrm>
            <a:off x="5358064" y="1499936"/>
            <a:ext cx="2646947" cy="482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PT Sans"/>
              <a:buNone/>
            </a:pPr>
            <a:r>
              <a:rPr lang="cs-CZ" sz="3200" dirty="0" smtClean="0">
                <a:solidFill>
                  <a:srgbClr val="FFC000"/>
                </a:solidFill>
              </a:rPr>
              <a:t>Dílna HAMA</a:t>
            </a:r>
            <a:br>
              <a:rPr lang="cs-CZ" sz="3200" dirty="0" smtClean="0">
                <a:solidFill>
                  <a:srgbClr val="FFC000"/>
                </a:solidFill>
              </a:rPr>
            </a:br>
            <a:r>
              <a:rPr lang="cs-CZ" sz="3200" dirty="0" smtClean="0">
                <a:solidFill>
                  <a:srgbClr val="FFC000"/>
                </a:solidFill>
              </a:rPr>
              <a:t/>
            </a:r>
            <a:br>
              <a:rPr lang="cs-CZ" sz="3200" dirty="0" smtClean="0">
                <a:solidFill>
                  <a:srgbClr val="FFC000"/>
                </a:solidFill>
              </a:rPr>
            </a:br>
            <a:r>
              <a:rPr lang="cs-CZ" sz="3200" dirty="0" smtClean="0">
                <a:solidFill>
                  <a:srgbClr val="FFC000"/>
                </a:solidFill>
              </a:rPr>
              <a:t>Vrchlabské </a:t>
            </a:r>
            <a:br>
              <a:rPr lang="cs-CZ" sz="3200" dirty="0" smtClean="0">
                <a:solidFill>
                  <a:srgbClr val="FFC000"/>
                </a:solidFill>
              </a:rPr>
            </a:br>
            <a:r>
              <a:rPr lang="cs-CZ" sz="3200" dirty="0" err="1" smtClean="0">
                <a:solidFill>
                  <a:srgbClr val="FFC000"/>
                </a:solidFill>
              </a:rPr>
              <a:t>Fler</a:t>
            </a:r>
            <a:r>
              <a:rPr lang="cs-CZ" sz="3200" dirty="0" smtClean="0">
                <a:solidFill>
                  <a:srgbClr val="FFC000"/>
                </a:solidFill>
              </a:rPr>
              <a:t> jarmarky</a:t>
            </a:r>
            <a:endParaRPr sz="3200" dirty="0">
              <a:solidFill>
                <a:srgbClr val="FFC000"/>
              </a:solidFill>
            </a:endParaRPr>
          </a:p>
        </p:txBody>
      </p:sp>
      <p:sp>
        <p:nvSpPr>
          <p:cNvPr id="468" name="Google Shape;468;p5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  <p:pic>
        <p:nvPicPr>
          <p:cNvPr id="470" name="Google Shape;47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263" y="6092300"/>
            <a:ext cx="2328874" cy="63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0" y="152817"/>
            <a:ext cx="5023430" cy="5023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9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2"/>
          <p:cNvSpPr txBox="1">
            <a:spLocks noGrp="1"/>
          </p:cNvSpPr>
          <p:nvPr>
            <p:ph type="title"/>
          </p:nvPr>
        </p:nvSpPr>
        <p:spPr>
          <a:xfrm>
            <a:off x="5951623" y="1532020"/>
            <a:ext cx="2646947" cy="482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PT Sans"/>
              <a:buNone/>
            </a:pPr>
            <a:r>
              <a:rPr lang="cs-CZ" sz="2800" dirty="0" smtClean="0">
                <a:solidFill>
                  <a:srgbClr val="FFC000"/>
                </a:solidFill>
              </a:rPr>
              <a:t>Chráněná </a:t>
            </a:r>
            <a:br>
              <a:rPr lang="cs-CZ" sz="2800" dirty="0" smtClean="0">
                <a:solidFill>
                  <a:srgbClr val="FFC000"/>
                </a:solidFill>
              </a:rPr>
            </a:br>
            <a:r>
              <a:rPr lang="cs-CZ" sz="2800" dirty="0" smtClean="0">
                <a:solidFill>
                  <a:srgbClr val="FFC000"/>
                </a:solidFill>
              </a:rPr>
              <a:t>dílna – Ros </a:t>
            </a:r>
            <a:r>
              <a:rPr lang="cs-CZ" sz="2800" dirty="0" err="1" smtClean="0">
                <a:solidFill>
                  <a:srgbClr val="FFC000"/>
                </a:solidFill>
              </a:rPr>
              <a:t>Zefyra</a:t>
            </a:r>
            <a:r>
              <a:rPr lang="cs-CZ" sz="2800" dirty="0" smtClean="0">
                <a:solidFill>
                  <a:srgbClr val="FFC000"/>
                </a:solidFill>
              </a:rPr>
              <a:t/>
            </a:r>
            <a:br>
              <a:rPr lang="cs-CZ" sz="2800" dirty="0" smtClean="0">
                <a:solidFill>
                  <a:srgbClr val="FFC000"/>
                </a:solidFill>
              </a:rPr>
            </a:br>
            <a:r>
              <a:rPr lang="cs-CZ" sz="2800" dirty="0" smtClean="0">
                <a:solidFill>
                  <a:srgbClr val="FFC000"/>
                </a:solidFill>
              </a:rPr>
              <a:t/>
            </a:r>
            <a:br>
              <a:rPr lang="cs-CZ" sz="2800" dirty="0" smtClean="0">
                <a:solidFill>
                  <a:srgbClr val="FFC000"/>
                </a:solidFill>
              </a:rPr>
            </a:br>
            <a:r>
              <a:rPr lang="cs-CZ" sz="2800" dirty="0" err="1" smtClean="0">
                <a:solidFill>
                  <a:srgbClr val="FFC000"/>
                </a:solidFill>
              </a:rPr>
              <a:t>Volkafe</a:t>
            </a:r>
            <a:r>
              <a:rPr lang="cs-CZ" sz="2800" dirty="0" smtClean="0">
                <a:solidFill>
                  <a:srgbClr val="FFC000"/>
                </a:solidFill>
              </a:rPr>
              <a:t/>
            </a:r>
            <a:br>
              <a:rPr lang="cs-CZ" sz="2800" dirty="0" smtClean="0">
                <a:solidFill>
                  <a:srgbClr val="FFC000"/>
                </a:solidFill>
              </a:rPr>
            </a:br>
            <a:r>
              <a:rPr lang="cs-CZ" sz="2800" dirty="0" smtClean="0">
                <a:solidFill>
                  <a:srgbClr val="FFC000"/>
                </a:solidFill>
              </a:rPr>
              <a:t/>
            </a:r>
            <a:br>
              <a:rPr lang="cs-CZ" sz="2800" dirty="0" smtClean="0">
                <a:solidFill>
                  <a:srgbClr val="FFC000"/>
                </a:solidFill>
              </a:rPr>
            </a:br>
            <a:r>
              <a:rPr lang="cs-CZ" sz="2800" dirty="0" err="1" smtClean="0">
                <a:solidFill>
                  <a:srgbClr val="FFC000"/>
                </a:solidFill>
              </a:rPr>
              <a:t>Friesovy</a:t>
            </a:r>
            <a:r>
              <a:rPr lang="cs-CZ" sz="2800" dirty="0" smtClean="0">
                <a:solidFill>
                  <a:srgbClr val="FFC000"/>
                </a:solidFill>
              </a:rPr>
              <a:t> </a:t>
            </a:r>
            <a:br>
              <a:rPr lang="cs-CZ" sz="2800" dirty="0" smtClean="0">
                <a:solidFill>
                  <a:srgbClr val="FFC000"/>
                </a:solidFill>
              </a:rPr>
            </a:br>
            <a:r>
              <a:rPr lang="cs-CZ" sz="2800" dirty="0" smtClean="0">
                <a:solidFill>
                  <a:srgbClr val="FFC000"/>
                </a:solidFill>
              </a:rPr>
              <a:t>boudy</a:t>
            </a:r>
            <a:endParaRPr sz="2800" dirty="0">
              <a:solidFill>
                <a:srgbClr val="FFC000"/>
              </a:solidFill>
            </a:endParaRPr>
          </a:p>
        </p:txBody>
      </p:sp>
      <p:sp>
        <p:nvSpPr>
          <p:cNvPr id="468" name="Google Shape;468;p5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  <p:pic>
        <p:nvPicPr>
          <p:cNvPr id="470" name="Google Shape;47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263" y="6092300"/>
            <a:ext cx="2328874" cy="63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5" y="274471"/>
            <a:ext cx="5614737" cy="38542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208547" y="4427621"/>
            <a:ext cx="571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Spolupráce</a:t>
            </a:r>
            <a:r>
              <a:rPr lang="cs-CZ" dirty="0" smtClean="0"/>
              <a:t> </a:t>
            </a:r>
            <a:r>
              <a:rPr lang="cs-CZ" sz="32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členů Krkonoše originální produkt</a:t>
            </a:r>
          </a:p>
        </p:txBody>
      </p:sp>
    </p:spTree>
    <p:extLst>
      <p:ext uri="{BB962C8B-B14F-4D97-AF65-F5344CB8AC3E}">
        <p14:creationId xmlns:p14="http://schemas.microsoft.com/office/powerpoint/2010/main" val="321592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2"/>
          <p:cNvSpPr txBox="1">
            <a:spLocks noGrp="1"/>
          </p:cNvSpPr>
          <p:nvPr>
            <p:ph type="title"/>
          </p:nvPr>
        </p:nvSpPr>
        <p:spPr>
          <a:xfrm>
            <a:off x="5534529" y="906378"/>
            <a:ext cx="2646947" cy="482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PT Sans"/>
              <a:buNone/>
            </a:pPr>
            <a:r>
              <a:rPr lang="cs-CZ" sz="2800" dirty="0" smtClean="0">
                <a:solidFill>
                  <a:srgbClr val="FFC000"/>
                </a:solidFill>
              </a:rPr>
              <a:t>Licence</a:t>
            </a:r>
            <a:br>
              <a:rPr lang="cs-CZ" sz="2800" dirty="0" smtClean="0">
                <a:solidFill>
                  <a:srgbClr val="FFC000"/>
                </a:solidFill>
              </a:rPr>
            </a:br>
            <a:r>
              <a:rPr lang="cs-CZ" sz="2800" dirty="0" smtClean="0">
                <a:solidFill>
                  <a:srgbClr val="FFC000"/>
                </a:solidFill>
              </a:rPr>
              <a:t>Fair </a:t>
            </a:r>
            <a:r>
              <a:rPr lang="cs-CZ" sz="2800" dirty="0" err="1" smtClean="0">
                <a:solidFill>
                  <a:srgbClr val="FFC000"/>
                </a:solidFill>
              </a:rPr>
              <a:t>Trade</a:t>
            </a:r>
            <a:r>
              <a:rPr lang="cs-CZ" sz="2800" dirty="0">
                <a:solidFill>
                  <a:srgbClr val="FFC000"/>
                </a:solidFill>
              </a:rPr>
              <a:t/>
            </a:r>
            <a:br>
              <a:rPr lang="cs-CZ" sz="2800" dirty="0">
                <a:solidFill>
                  <a:srgbClr val="FFC000"/>
                </a:solidFill>
              </a:rPr>
            </a:br>
            <a:r>
              <a:rPr lang="cs-CZ" sz="2800" dirty="0" smtClean="0">
                <a:solidFill>
                  <a:srgbClr val="FFC000"/>
                </a:solidFill>
              </a:rPr>
              <a:t/>
            </a:r>
            <a:br>
              <a:rPr lang="cs-CZ" sz="2800" dirty="0" smtClean="0">
                <a:solidFill>
                  <a:srgbClr val="FFC000"/>
                </a:solidFill>
              </a:rPr>
            </a:br>
            <a:r>
              <a:rPr lang="cs-CZ" sz="2800" dirty="0" smtClean="0">
                <a:solidFill>
                  <a:srgbClr val="FFC000"/>
                </a:solidFill>
              </a:rPr>
              <a:t>Ocenění </a:t>
            </a:r>
            <a:br>
              <a:rPr lang="cs-CZ" sz="2800" dirty="0" smtClean="0">
                <a:solidFill>
                  <a:srgbClr val="FFC000"/>
                </a:solidFill>
              </a:rPr>
            </a:br>
            <a:r>
              <a:rPr lang="cs-CZ" sz="2800" dirty="0" smtClean="0">
                <a:solidFill>
                  <a:srgbClr val="FFC000"/>
                </a:solidFill>
              </a:rPr>
              <a:t>Česká</a:t>
            </a:r>
            <a:br>
              <a:rPr lang="cs-CZ" sz="2800" dirty="0" smtClean="0">
                <a:solidFill>
                  <a:srgbClr val="FFC000"/>
                </a:solidFill>
              </a:rPr>
            </a:br>
            <a:r>
              <a:rPr lang="cs-CZ" sz="2800" dirty="0" smtClean="0">
                <a:solidFill>
                  <a:srgbClr val="FFC000"/>
                </a:solidFill>
              </a:rPr>
              <a:t>Chuťovka</a:t>
            </a:r>
            <a:br>
              <a:rPr lang="cs-CZ" sz="2800" dirty="0" smtClean="0">
                <a:solidFill>
                  <a:srgbClr val="FFC000"/>
                </a:solidFill>
              </a:rPr>
            </a:br>
            <a:r>
              <a:rPr lang="cs-CZ" sz="2800" dirty="0" smtClean="0">
                <a:solidFill>
                  <a:srgbClr val="FFC000"/>
                </a:solidFill>
              </a:rPr>
              <a:t/>
            </a:r>
            <a:br>
              <a:rPr lang="cs-CZ" sz="2800" dirty="0" smtClean="0">
                <a:solidFill>
                  <a:srgbClr val="FFC000"/>
                </a:solidFill>
              </a:rPr>
            </a:br>
            <a:r>
              <a:rPr lang="cs-CZ" sz="2800" dirty="0" err="1" smtClean="0">
                <a:solidFill>
                  <a:srgbClr val="FFC000"/>
                </a:solidFill>
              </a:rPr>
              <a:t>Outdoorová</a:t>
            </a:r>
            <a:r>
              <a:rPr lang="cs-CZ" sz="2800" dirty="0" smtClean="0">
                <a:solidFill>
                  <a:srgbClr val="FFC000"/>
                </a:solidFill>
              </a:rPr>
              <a:t> káva</a:t>
            </a:r>
            <a:br>
              <a:rPr lang="cs-CZ" sz="2800" dirty="0" smtClean="0">
                <a:solidFill>
                  <a:srgbClr val="FFC000"/>
                </a:solidFill>
              </a:rPr>
            </a:br>
            <a:r>
              <a:rPr lang="cs-CZ" sz="2800" dirty="0">
                <a:solidFill>
                  <a:srgbClr val="FFC000"/>
                </a:solidFill>
              </a:rPr>
              <a:t/>
            </a:r>
            <a:br>
              <a:rPr lang="cs-CZ" sz="2800" dirty="0">
                <a:solidFill>
                  <a:srgbClr val="FFC000"/>
                </a:solidFill>
              </a:rPr>
            </a:br>
            <a:r>
              <a:rPr lang="cs-CZ" sz="2800" dirty="0" smtClean="0">
                <a:solidFill>
                  <a:srgbClr val="FFC000"/>
                </a:solidFill>
              </a:rPr>
              <a:t>zakázková výroba pralinek a čokolád</a:t>
            </a:r>
            <a:br>
              <a:rPr lang="cs-CZ" sz="2800" dirty="0" smtClean="0">
                <a:solidFill>
                  <a:srgbClr val="FFC000"/>
                </a:solidFill>
              </a:rPr>
            </a:br>
            <a:endParaRPr sz="2800" dirty="0">
              <a:solidFill>
                <a:srgbClr val="FFC000"/>
              </a:solidFill>
            </a:endParaRPr>
          </a:p>
        </p:txBody>
      </p:sp>
      <p:sp>
        <p:nvSpPr>
          <p:cNvPr id="468" name="Google Shape;468;p5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  <p:pic>
        <p:nvPicPr>
          <p:cNvPr id="470" name="Google Shape;47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263" y="6092300"/>
            <a:ext cx="2328874" cy="6340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8547" y="4427621"/>
            <a:ext cx="5710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kern="12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Rodinná pražírna a kafírna </a:t>
            </a:r>
            <a:r>
              <a:rPr lang="cs-CZ" sz="3200" kern="1200" dirty="0" err="1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Volkafe</a:t>
            </a:r>
            <a:endParaRPr lang="cs-CZ" sz="3200" kern="12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3" y="244643"/>
            <a:ext cx="5213683" cy="39102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6368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2"/>
          <p:cNvSpPr txBox="1">
            <a:spLocks noGrp="1"/>
          </p:cNvSpPr>
          <p:nvPr>
            <p:ph type="title"/>
          </p:nvPr>
        </p:nvSpPr>
        <p:spPr>
          <a:xfrm>
            <a:off x="689956" y="1732547"/>
            <a:ext cx="6416697" cy="2475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PT Sans"/>
              <a:buNone/>
            </a:pPr>
            <a:r>
              <a:rPr lang="cs-CZ" sz="3600" dirty="0">
                <a:solidFill>
                  <a:srgbClr val="0070C0"/>
                </a:solidFill>
              </a:rPr>
              <a:t>DĚKUJEME VÁM ZA POZORNOST</a:t>
            </a:r>
            <a:br>
              <a:rPr lang="cs-CZ" sz="3600" dirty="0">
                <a:solidFill>
                  <a:srgbClr val="0070C0"/>
                </a:solidFill>
              </a:rPr>
            </a:br>
            <a:r>
              <a:rPr lang="cs-CZ" sz="3600" dirty="0">
                <a:solidFill>
                  <a:srgbClr val="0070C0"/>
                </a:solidFill>
              </a:rPr>
              <a:t/>
            </a:r>
            <a:br>
              <a:rPr lang="cs-CZ" sz="3600" dirty="0">
                <a:solidFill>
                  <a:srgbClr val="0070C0"/>
                </a:solidFill>
              </a:rPr>
            </a:br>
            <a:endParaRPr sz="3600" dirty="0">
              <a:solidFill>
                <a:srgbClr val="0070C0"/>
              </a:solidFill>
            </a:endParaRPr>
          </a:p>
        </p:txBody>
      </p:sp>
      <p:sp>
        <p:nvSpPr>
          <p:cNvPr id="467" name="Google Shape;467;p52"/>
          <p:cNvSpPr txBox="1">
            <a:spLocks noGrp="1"/>
          </p:cNvSpPr>
          <p:nvPr>
            <p:ph idx="1"/>
          </p:nvPr>
        </p:nvSpPr>
        <p:spPr>
          <a:xfrm>
            <a:off x="457200" y="4256116"/>
            <a:ext cx="8229600" cy="187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cs-CZ" sz="1400" dirty="0"/>
              <a:t>MAS Krkonoše, </a:t>
            </a:r>
            <a:r>
              <a:rPr lang="cs-CZ" sz="1400" dirty="0" err="1"/>
              <a:t>z.s</a:t>
            </a:r>
            <a:r>
              <a:rPr lang="cs-CZ" sz="1400" dirty="0"/>
              <a:t>.</a:t>
            </a:r>
            <a:endParaRPr sz="1400"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cs-CZ" sz="1400" dirty="0"/>
              <a:t>Prostřední Lánov 39 </a:t>
            </a: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cs-CZ" sz="1400" dirty="0"/>
              <a:t>543 41 Lánov - budova Infocentra (1. patro) </a:t>
            </a: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cs-CZ" sz="1400" u="sng" smtClean="0">
                <a:solidFill>
                  <a:schemeClr val="hlink"/>
                </a:solidFill>
                <a:hlinkClick r:id="rId3"/>
              </a:rPr>
              <a:t>www.maskrkonose.cz</a:t>
            </a:r>
            <a:endParaRPr sz="1400"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cs-CZ" sz="1400" dirty="0"/>
              <a:t>E-mail: </a:t>
            </a:r>
            <a:r>
              <a:rPr lang="cs-CZ" sz="1400" u="sng" dirty="0" smtClean="0">
                <a:solidFill>
                  <a:schemeClr val="hlink"/>
                </a:solidFill>
                <a:hlinkClick r:id="rId4"/>
              </a:rPr>
              <a:t>manazer@maskrkonose.cz</a:t>
            </a:r>
            <a:r>
              <a:rPr lang="cs-CZ" sz="1400" dirty="0"/>
              <a:t>, </a:t>
            </a:r>
            <a:r>
              <a:rPr lang="cs-CZ" sz="1400" u="sng" dirty="0" smtClean="0">
                <a:solidFill>
                  <a:schemeClr val="hlink"/>
                </a:solidFill>
                <a:hlinkClick r:id="rId5"/>
              </a:rPr>
              <a:t>hartmanova@maskrkonose.cz</a:t>
            </a:r>
            <a:r>
              <a:rPr lang="cs-CZ" sz="1400" dirty="0"/>
              <a:t>, </a:t>
            </a:r>
            <a:r>
              <a:rPr lang="cs-CZ" sz="1400" u="sng" dirty="0" smtClean="0">
                <a:solidFill>
                  <a:schemeClr val="hlink"/>
                </a:solidFill>
                <a:hlinkClick r:id="rId6"/>
              </a:rPr>
              <a:t>fejglova@maskrknose.cz</a:t>
            </a:r>
            <a:endParaRPr sz="1400" dirty="0"/>
          </a:p>
          <a:p>
            <a:pPr marL="0" lvl="0" indent="0">
              <a:spcBef>
                <a:spcPts val="280"/>
              </a:spcBef>
              <a:buClr>
                <a:schemeClr val="dk1"/>
              </a:buClr>
              <a:buSzPts val="1400"/>
              <a:buNone/>
            </a:pPr>
            <a:r>
              <a:rPr lang="cs-CZ" sz="1400" dirty="0"/>
              <a:t>Tel</a:t>
            </a:r>
            <a:r>
              <a:rPr lang="cs-CZ" sz="1400" dirty="0" smtClean="0"/>
              <a:t>.: 608 </a:t>
            </a:r>
            <a:r>
              <a:rPr lang="cs-CZ" sz="1400" dirty="0"/>
              <a:t>520 063 , 608 218 </a:t>
            </a:r>
            <a:r>
              <a:rPr lang="cs-CZ" sz="1400" dirty="0" smtClean="0"/>
              <a:t>799, </a:t>
            </a:r>
            <a:r>
              <a:rPr lang="cs-CZ" sz="1400" dirty="0"/>
              <a:t>774 672 337</a:t>
            </a:r>
            <a:endParaRPr sz="14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468" name="Google Shape;468;p5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  <p:pic>
        <p:nvPicPr>
          <p:cNvPr id="470" name="Google Shape;470;p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1263" y="6092300"/>
            <a:ext cx="2328874" cy="634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42" y="3962400"/>
            <a:ext cx="1860884" cy="183682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834189" y="497306"/>
            <a:ext cx="6208295" cy="585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</a:pPr>
            <a:r>
              <a:rPr lang="cs-CZ" sz="3600" cap="none" dirty="0">
                <a:solidFill>
                  <a:srgbClr val="C00000"/>
                </a:solidFill>
              </a:rPr>
              <a:t/>
            </a:r>
            <a:br>
              <a:rPr lang="cs-CZ" sz="3600" cap="none" dirty="0">
                <a:solidFill>
                  <a:srgbClr val="C00000"/>
                </a:solidFill>
              </a:rPr>
            </a:br>
            <a:r>
              <a:rPr lang="cs-CZ" sz="2400" cap="none" dirty="0" smtClean="0">
                <a:solidFill>
                  <a:schemeClr val="accent3"/>
                </a:solidFill>
              </a:rPr>
              <a:t/>
            </a:r>
            <a:br>
              <a:rPr lang="cs-CZ" sz="2400" cap="none" dirty="0" smtClean="0">
                <a:solidFill>
                  <a:schemeClr val="accent3"/>
                </a:solidFill>
              </a:rPr>
            </a:br>
            <a:r>
              <a:rPr lang="cs-CZ" sz="2400" cap="none" dirty="0" smtClean="0">
                <a:solidFill>
                  <a:schemeClr val="accent3"/>
                </a:solidFill>
              </a:rPr>
              <a:t> KOORDINACE region. značky:</a:t>
            </a:r>
            <a:br>
              <a:rPr lang="cs-CZ" sz="2400" cap="none" dirty="0" smtClean="0">
                <a:solidFill>
                  <a:schemeClr val="accent3"/>
                </a:solidFill>
              </a:rPr>
            </a:br>
            <a:r>
              <a:rPr lang="cs-CZ" sz="2400" cap="none" dirty="0" smtClean="0">
                <a:solidFill>
                  <a:schemeClr val="accent3"/>
                </a:solidFill>
              </a:rPr>
              <a:t>- </a:t>
            </a:r>
            <a:r>
              <a:rPr lang="cs-CZ" sz="2400" dirty="0">
                <a:solidFill>
                  <a:schemeClr val="accent3"/>
                </a:solidFill>
              </a:rPr>
              <a:t>v</a:t>
            </a:r>
            <a:r>
              <a:rPr lang="cs-CZ" sz="2400" dirty="0" smtClean="0">
                <a:solidFill>
                  <a:schemeClr val="accent3"/>
                </a:solidFill>
              </a:rPr>
              <a:t>ýběrová komise 1x do roka (březen)</a:t>
            </a:r>
            <a:br>
              <a:rPr lang="cs-CZ" sz="2400" dirty="0" smtClean="0">
                <a:solidFill>
                  <a:schemeClr val="accent3"/>
                </a:solidFill>
              </a:rPr>
            </a:br>
            <a:r>
              <a:rPr lang="cs-CZ" sz="2400" dirty="0" smtClean="0">
                <a:solidFill>
                  <a:schemeClr val="accent3"/>
                </a:solidFill>
              </a:rPr>
              <a:t>- žádost na konkrétní výrobek/skupinu výrobků</a:t>
            </a:r>
            <a:br>
              <a:rPr lang="cs-CZ" sz="2400" dirty="0" smtClean="0">
                <a:solidFill>
                  <a:schemeClr val="accent3"/>
                </a:solidFill>
              </a:rPr>
            </a:br>
            <a:r>
              <a:rPr lang="cs-CZ" sz="2400" dirty="0" smtClean="0">
                <a:solidFill>
                  <a:schemeClr val="accent3"/>
                </a:solidFill>
              </a:rPr>
              <a:t>- původ a vazba na turistický region Krkonoš</a:t>
            </a:r>
            <a:br>
              <a:rPr lang="cs-CZ" sz="2400" dirty="0" smtClean="0">
                <a:solidFill>
                  <a:schemeClr val="accent3"/>
                </a:solidFill>
              </a:rPr>
            </a:br>
            <a:r>
              <a:rPr lang="cs-CZ" sz="2400" dirty="0" smtClean="0">
                <a:solidFill>
                  <a:schemeClr val="accent3"/>
                </a:solidFill>
              </a:rPr>
              <a:t>(Harrachov – Trutnov)</a:t>
            </a:r>
            <a:br>
              <a:rPr lang="cs-CZ" sz="2400" dirty="0" smtClean="0">
                <a:solidFill>
                  <a:schemeClr val="accent3"/>
                </a:solidFill>
              </a:rPr>
            </a:br>
            <a:r>
              <a:rPr lang="cs-CZ" sz="2400" dirty="0" smtClean="0">
                <a:solidFill>
                  <a:schemeClr val="accent3"/>
                </a:solidFill>
              </a:rPr>
              <a:t>- jedinečnost spojená s regionem</a:t>
            </a:r>
            <a:br>
              <a:rPr lang="cs-CZ" sz="2400" dirty="0" smtClean="0">
                <a:solidFill>
                  <a:schemeClr val="accent3"/>
                </a:solidFill>
              </a:rPr>
            </a:br>
            <a:r>
              <a:rPr lang="cs-CZ" sz="2400" dirty="0" smtClean="0">
                <a:solidFill>
                  <a:schemeClr val="accent3"/>
                </a:solidFill>
              </a:rPr>
              <a:t>- výjimečnost produktu kvalitou nebo vlastnostmi reprezentující region</a:t>
            </a:r>
            <a:br>
              <a:rPr lang="cs-CZ" sz="2400" dirty="0" smtClean="0">
                <a:solidFill>
                  <a:schemeClr val="accent3"/>
                </a:solidFill>
              </a:rPr>
            </a:br>
            <a:r>
              <a:rPr lang="cs-CZ" sz="2400" dirty="0" smtClean="0">
                <a:solidFill>
                  <a:schemeClr val="accent3"/>
                </a:solidFill>
              </a:rPr>
              <a:t>- tradiční krkonošský výrobek</a:t>
            </a:r>
            <a:br>
              <a:rPr lang="cs-CZ" sz="2400" dirty="0" smtClean="0">
                <a:solidFill>
                  <a:schemeClr val="accent3"/>
                </a:solidFill>
              </a:rPr>
            </a:br>
            <a:r>
              <a:rPr lang="cs-CZ" sz="2400" dirty="0" smtClean="0">
                <a:solidFill>
                  <a:schemeClr val="accent3"/>
                </a:solidFill>
              </a:rPr>
              <a:t>- produkt z místních surovin</a:t>
            </a:r>
            <a:br>
              <a:rPr lang="cs-CZ" sz="2400" dirty="0" smtClean="0">
                <a:solidFill>
                  <a:schemeClr val="accent3"/>
                </a:solidFill>
              </a:rPr>
            </a:br>
            <a:r>
              <a:rPr lang="cs-CZ" sz="2400" dirty="0" smtClean="0">
                <a:solidFill>
                  <a:schemeClr val="accent3"/>
                </a:solidFill>
              </a:rPr>
              <a:t>- zaručená kvalita produktu</a:t>
            </a:r>
            <a:br>
              <a:rPr lang="cs-CZ" sz="2400" dirty="0" smtClean="0">
                <a:solidFill>
                  <a:schemeClr val="accent3"/>
                </a:solidFill>
              </a:rPr>
            </a:br>
            <a:r>
              <a:rPr lang="cs-CZ" sz="2400" dirty="0" smtClean="0">
                <a:solidFill>
                  <a:schemeClr val="accent3"/>
                </a:solidFill>
              </a:rPr>
              <a:t>- šetrnost k životnímu prostředí</a:t>
            </a:r>
            <a:br>
              <a:rPr lang="cs-CZ" sz="2400" dirty="0" smtClean="0">
                <a:solidFill>
                  <a:schemeClr val="accent3"/>
                </a:solidFill>
              </a:rPr>
            </a:br>
            <a:r>
              <a:rPr lang="cs-CZ" sz="2400" dirty="0">
                <a:solidFill>
                  <a:schemeClr val="accent3"/>
                </a:solidFill>
              </a:rPr>
              <a:t/>
            </a:r>
            <a:br>
              <a:rPr lang="cs-CZ" sz="2400" dirty="0">
                <a:solidFill>
                  <a:schemeClr val="accent3"/>
                </a:solidFill>
              </a:rPr>
            </a:br>
            <a:r>
              <a:rPr lang="cs-CZ" sz="2400" dirty="0" smtClean="0">
                <a:solidFill>
                  <a:schemeClr val="accent3"/>
                </a:solidFill>
              </a:rPr>
              <a:t>- nově rozšíření o ZÁŽITKY A SLUŽBY</a:t>
            </a:r>
            <a:br>
              <a:rPr lang="cs-CZ" sz="2400" dirty="0" smtClean="0">
                <a:solidFill>
                  <a:schemeClr val="accent3"/>
                </a:solidFill>
              </a:rPr>
            </a:br>
            <a:r>
              <a:rPr lang="cs-CZ" sz="2400" dirty="0" smtClean="0">
                <a:solidFill>
                  <a:schemeClr val="accent3"/>
                </a:solidFill>
              </a:rPr>
              <a:t/>
            </a:r>
            <a:br>
              <a:rPr lang="cs-CZ" sz="2400" dirty="0" smtClean="0">
                <a:solidFill>
                  <a:schemeClr val="accent3"/>
                </a:solidFill>
              </a:rPr>
            </a:br>
            <a:r>
              <a:rPr lang="cs-CZ" sz="3600" cap="none" dirty="0" smtClean="0">
                <a:solidFill>
                  <a:schemeClr val="accent4"/>
                </a:solidFill>
              </a:rPr>
              <a:t/>
            </a:r>
            <a:br>
              <a:rPr lang="cs-CZ" sz="3600" cap="none" dirty="0" smtClean="0">
                <a:solidFill>
                  <a:schemeClr val="accent4"/>
                </a:solidFill>
              </a:rPr>
            </a:br>
            <a:endParaRPr sz="2400" b="1" cap="none" dirty="0">
              <a:solidFill>
                <a:schemeClr val="accent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9796" y="2063797"/>
            <a:ext cx="44440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969" y="3898231"/>
            <a:ext cx="1684421" cy="162827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1074822" y="1812760"/>
            <a:ext cx="6144124" cy="261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07000"/>
              </a:lnSpc>
              <a:spcBef>
                <a:spcPts val="0"/>
              </a:spcBef>
              <a:buClr>
                <a:srgbClr val="C00000"/>
              </a:buClr>
              <a:buSzPts val="3600"/>
            </a:pPr>
            <a:r>
              <a:rPr lang="cs-CZ" sz="3600" cap="none" dirty="0">
                <a:solidFill>
                  <a:srgbClr val="C00000"/>
                </a:solidFill>
              </a:rPr>
              <a:t/>
            </a:r>
            <a:br>
              <a:rPr lang="cs-CZ" sz="3600" cap="none" dirty="0">
                <a:solidFill>
                  <a:srgbClr val="C00000"/>
                </a:solidFill>
              </a:rPr>
            </a:b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2400" b="1" dirty="0"/>
              <a:t>Krakonošova stopa po řemeslech, tradicích a originálních produktech</a:t>
            </a:r>
            <a:r>
              <a:rPr lang="cs-CZ" sz="2400" i="1" dirty="0">
                <a:solidFill>
                  <a:srgbClr val="0070C0"/>
                </a:solidFill>
              </a:rPr>
              <a:t/>
            </a:r>
            <a:br>
              <a:rPr lang="cs-CZ" sz="2400" i="1" dirty="0">
                <a:solidFill>
                  <a:srgbClr val="0070C0"/>
                </a:solidFill>
              </a:rPr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/>
              <a:t>                             www.mas-krkonose.cz</a:t>
            </a:r>
            <a:br>
              <a:rPr lang="cs-CZ" sz="2400" b="1" dirty="0" smtClean="0"/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/>
              <a:t>                        - propojení členů KOP     </a:t>
            </a:r>
            <a:br>
              <a:rPr lang="cs-CZ" sz="2400" b="1" dirty="0" smtClean="0"/>
            </a:br>
            <a:r>
              <a:rPr lang="cs-CZ" sz="2400" b="1" dirty="0" smtClean="0"/>
              <a:t>                 -  ukázka řemesel </a:t>
            </a:r>
            <a:br>
              <a:rPr lang="cs-CZ" sz="2400" b="1" dirty="0" smtClean="0"/>
            </a:br>
            <a:r>
              <a:rPr lang="cs-CZ" sz="2400" b="1" dirty="0" smtClean="0"/>
              <a:t>          -  workshopy</a:t>
            </a:r>
            <a:br>
              <a:rPr lang="cs-CZ" sz="2400" b="1" dirty="0" smtClean="0"/>
            </a:br>
            <a:r>
              <a:rPr lang="cs-CZ" sz="2400" b="1" dirty="0" smtClean="0"/>
              <a:t>                       - zvýšení </a:t>
            </a:r>
            <a:r>
              <a:rPr lang="cs-CZ" sz="2400" b="1" dirty="0"/>
              <a:t>povědomí o     </a:t>
            </a:r>
            <a:br>
              <a:rPr lang="cs-CZ" sz="2400" b="1" dirty="0"/>
            </a:br>
            <a:r>
              <a:rPr lang="cs-CZ" sz="2400" b="1" dirty="0" smtClean="0"/>
              <a:t>     značce</a:t>
            </a:r>
            <a:br>
              <a:rPr lang="cs-CZ" sz="2400" b="1" dirty="0" smtClean="0"/>
            </a:br>
            <a:r>
              <a:rPr lang="cs-CZ" sz="2400" b="1" dirty="0" smtClean="0"/>
              <a:t>                     - výměna zkušeností</a:t>
            </a:r>
            <a:br>
              <a:rPr lang="cs-CZ" sz="2400" b="1" dirty="0" smtClean="0"/>
            </a:br>
            <a:r>
              <a:rPr lang="cs-CZ" sz="2400" b="1" dirty="0" smtClean="0"/>
              <a:t>     - edukace</a:t>
            </a:r>
            <a:br>
              <a:rPr lang="cs-CZ" sz="2400" b="1" dirty="0" smtClean="0"/>
            </a:br>
            <a:r>
              <a:rPr lang="cs-CZ" sz="2400" b="1" dirty="0" smtClean="0"/>
              <a:t>                     - osobní medailonky</a:t>
            </a:r>
            <a:br>
              <a:rPr lang="cs-CZ" sz="2400" b="1" dirty="0" smtClean="0"/>
            </a:br>
            <a:r>
              <a:rPr lang="cs-CZ" sz="2400" b="1" dirty="0" smtClean="0"/>
              <a:t>                 - produktové foto</a:t>
            </a:r>
            <a:br>
              <a:rPr lang="cs-CZ" sz="2400" b="1" dirty="0" smtClean="0"/>
            </a:br>
            <a:r>
              <a:rPr lang="cs-CZ" sz="2400" b="1" dirty="0" smtClean="0"/>
              <a:t>               - propagace a PR</a:t>
            </a:r>
            <a:br>
              <a:rPr lang="cs-CZ" sz="2400" b="1" dirty="0" smtClean="0"/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endParaRPr sz="2400" b="1" cap="none" dirty="0"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155007" y="4395537"/>
            <a:ext cx="4288657" cy="1991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endParaRPr lang="cs-CZ" sz="24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endParaRPr lang="cs-CZ" sz="24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cs-CZ" sz="2400" b="1" dirty="0" smtClean="0">
                <a:solidFill>
                  <a:srgbClr val="0070C0"/>
                </a:solidFill>
              </a:rPr>
              <a:t>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9796" y="2063797"/>
            <a:ext cx="444407" cy="914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1449315"/>
            <a:ext cx="3304673" cy="467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3866146" y="1106907"/>
            <a:ext cx="3416967" cy="555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lnSpc>
                <a:spcPct val="107000"/>
              </a:lnSpc>
              <a:spcBef>
                <a:spcPts val="0"/>
              </a:spcBef>
              <a:buClr>
                <a:srgbClr val="C00000"/>
              </a:buClr>
              <a:buSzPts val="3600"/>
            </a:pPr>
            <a:r>
              <a:rPr lang="cs-CZ" sz="2400" b="1" dirty="0" smtClean="0"/>
              <a:t>Asociace regionálních značek - KOP</a:t>
            </a: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2000" b="1" dirty="0" smtClean="0"/>
              <a:t>- cca 30 regionálních     </a:t>
            </a:r>
            <a:br>
              <a:rPr lang="cs-CZ" sz="2000" b="1" dirty="0" smtClean="0"/>
            </a:br>
            <a:r>
              <a:rPr lang="cs-CZ" sz="2000" b="1" dirty="0"/>
              <a:t> </a:t>
            </a:r>
            <a:r>
              <a:rPr lang="cs-CZ" sz="2000" b="1" dirty="0" smtClean="0"/>
              <a:t>  produktů z Krkonoš</a:t>
            </a:r>
            <a:br>
              <a:rPr lang="cs-CZ" sz="2000" b="1" dirty="0" smtClean="0"/>
            </a:b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2000" b="1" dirty="0" smtClean="0"/>
              <a:t> - kvalita, tradice,    </a:t>
            </a:r>
            <a:br>
              <a:rPr lang="cs-CZ" sz="2000" b="1" dirty="0" smtClean="0"/>
            </a:br>
            <a:r>
              <a:rPr lang="cs-CZ" sz="2000" b="1" dirty="0"/>
              <a:t> </a:t>
            </a:r>
            <a:r>
              <a:rPr lang="cs-CZ" sz="2000" b="1" dirty="0" smtClean="0"/>
              <a:t>  jedinečnost, šetrnost        </a:t>
            </a:r>
            <a:br>
              <a:rPr lang="cs-CZ" sz="2000" b="1" dirty="0" smtClean="0"/>
            </a:br>
            <a:r>
              <a:rPr lang="cs-CZ" sz="2000" b="1" dirty="0"/>
              <a:t> </a:t>
            </a:r>
            <a:r>
              <a:rPr lang="cs-CZ" sz="2000" b="1" dirty="0" smtClean="0"/>
              <a:t>  k životnímu prostředí</a:t>
            </a:r>
            <a:br>
              <a:rPr lang="cs-CZ" sz="2000" b="1" dirty="0" smtClean="0"/>
            </a:b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2000" b="1" dirty="0" smtClean="0"/>
              <a:t>- společný koncept</a:t>
            </a:r>
            <a:br>
              <a:rPr lang="cs-CZ" sz="2000" b="1" dirty="0" smtClean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 smtClean="0"/>
              <a:t>- webové stránky,  </a:t>
            </a:r>
            <a:br>
              <a:rPr lang="cs-CZ" sz="2000" b="1" dirty="0" smtClean="0"/>
            </a:br>
            <a:r>
              <a:rPr lang="cs-CZ" sz="2000" b="1" dirty="0"/>
              <a:t> 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Facebook</a:t>
            </a:r>
            <a:r>
              <a:rPr lang="cs-CZ" sz="2000" b="1" dirty="0" smtClean="0"/>
              <a:t> a </a:t>
            </a:r>
            <a:r>
              <a:rPr lang="cs-CZ" sz="2000" b="1" dirty="0" err="1" smtClean="0"/>
              <a:t>Instagram</a:t>
            </a: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2000" b="1" dirty="0" smtClean="0"/>
              <a:t>- www.trhovnik.cz</a:t>
            </a:r>
            <a:br>
              <a:rPr lang="cs-CZ" sz="2000" b="1" dirty="0" smtClean="0"/>
            </a:b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2000" b="1" dirty="0" smtClean="0"/>
              <a:t>- nově zážitek a služba</a:t>
            </a:r>
            <a:br>
              <a:rPr lang="cs-CZ" sz="2000" b="1" dirty="0" smtClean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/>
              <a:t/>
            </a:r>
            <a:br>
              <a:rPr lang="cs-CZ" sz="2400" b="1" dirty="0"/>
            </a:br>
            <a:endParaRPr sz="2400" b="1" cap="none" dirty="0"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155007" y="4395537"/>
            <a:ext cx="4288657" cy="1991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endParaRPr lang="cs-CZ" sz="24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endParaRPr lang="cs-CZ" sz="24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cs-CZ" sz="2400" b="1" dirty="0" smtClean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9796" y="2063797"/>
            <a:ext cx="444407" cy="9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88" y="4054195"/>
            <a:ext cx="1335743" cy="12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66" y="92086"/>
            <a:ext cx="3050708" cy="592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8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3978439" y="593558"/>
            <a:ext cx="5021181" cy="555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buClr>
                <a:srgbClr val="C00000"/>
              </a:buClr>
              <a:buSzPts val="3600"/>
            </a:pPr>
            <a:r>
              <a:rPr lang="cs-CZ" sz="2400" b="1" dirty="0" smtClean="0"/>
              <a:t>Krkonoše originální </a:t>
            </a:r>
            <a:r>
              <a:rPr lang="cs-CZ" sz="2400" b="1" dirty="0" smtClean="0">
                <a:solidFill>
                  <a:schemeClr val="accent5"/>
                </a:solidFill>
              </a:rPr>
              <a:t>produkt®</a:t>
            </a:r>
            <a:br>
              <a:rPr lang="cs-CZ" sz="2400" b="1" dirty="0" smtClean="0">
                <a:solidFill>
                  <a:schemeClr val="accent5"/>
                </a:solidFill>
              </a:rPr>
            </a:b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 smtClean="0"/>
              <a:t>- zakladatel </a:t>
            </a:r>
            <a:r>
              <a:rPr lang="cs-CZ" sz="2400" b="1" dirty="0"/>
              <a:t>r</a:t>
            </a:r>
            <a:r>
              <a:rPr lang="cs-CZ" sz="2400" b="1" dirty="0" smtClean="0"/>
              <a:t>egionálních </a:t>
            </a:r>
            <a:br>
              <a:rPr lang="cs-CZ" sz="2400" b="1" dirty="0" smtClean="0"/>
            </a:br>
            <a:r>
              <a:rPr lang="cs-CZ" sz="2400" b="1" dirty="0"/>
              <a:t> </a:t>
            </a:r>
            <a:r>
              <a:rPr lang="cs-CZ" sz="2400" b="1" dirty="0" smtClean="0"/>
              <a:t> značek, 2005</a:t>
            </a:r>
            <a:br>
              <a:rPr lang="cs-CZ" sz="2400" b="1" dirty="0" smtClean="0"/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/>
              <a:t>- kulturní dědictví ČR</a:t>
            </a:r>
            <a:br>
              <a:rPr lang="cs-CZ" sz="2400" b="1" dirty="0" smtClean="0"/>
            </a:br>
            <a:r>
              <a:rPr lang="cs-CZ" sz="2400" b="1" dirty="0" smtClean="0"/>
              <a:t>- nominace na seznam </a:t>
            </a:r>
            <a:r>
              <a:rPr lang="cs-CZ" sz="2400" b="1" dirty="0" smtClean="0">
                <a:solidFill>
                  <a:schemeClr val="accent5"/>
                </a:solidFill>
              </a:rPr>
              <a:t>UNESCO</a:t>
            </a: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/>
              <a:t>- Potravina, Potravinář </a:t>
            </a:r>
            <a:r>
              <a:rPr lang="cs-CZ" sz="2400" b="1" dirty="0" smtClean="0">
                <a:solidFill>
                  <a:schemeClr val="accent5"/>
                </a:solidFill>
              </a:rPr>
              <a:t>roku 2018</a:t>
            </a:r>
            <a:br>
              <a:rPr lang="cs-CZ" sz="2400" b="1" dirty="0" smtClean="0">
                <a:solidFill>
                  <a:schemeClr val="accent5"/>
                </a:solidFill>
              </a:rPr>
            </a:br>
            <a:r>
              <a:rPr lang="cs-CZ" sz="2400" b="1" dirty="0"/>
              <a:t>- fair </a:t>
            </a:r>
            <a:r>
              <a:rPr lang="cs-CZ" sz="2400" b="1" dirty="0" err="1"/>
              <a:t>trade</a:t>
            </a:r>
            <a:r>
              <a:rPr lang="cs-CZ" sz="2400" b="1" dirty="0"/>
              <a:t> a </a:t>
            </a:r>
            <a:r>
              <a:rPr lang="cs-CZ" sz="2400" b="1" dirty="0" err="1"/>
              <a:t>outdoor</a:t>
            </a:r>
            <a:r>
              <a:rPr lang="cs-CZ" sz="2400" b="1" dirty="0"/>
              <a:t> káva</a:t>
            </a:r>
            <a:r>
              <a:rPr lang="cs-CZ" sz="2400" b="1" dirty="0" smtClean="0">
                <a:solidFill>
                  <a:schemeClr val="accent5"/>
                </a:solidFill>
              </a:rPr>
              <a:t/>
            </a:r>
            <a:br>
              <a:rPr lang="cs-CZ" sz="2400" b="1" dirty="0" smtClean="0">
                <a:solidFill>
                  <a:schemeClr val="accent5"/>
                </a:solidFill>
              </a:rPr>
            </a:br>
            <a:r>
              <a:rPr lang="cs-CZ" sz="2400" b="1" dirty="0" smtClean="0"/>
              <a:t>- nadregionální produkt  </a:t>
            </a:r>
            <a:br>
              <a:rPr lang="cs-CZ" sz="2400" b="1" dirty="0" smtClean="0"/>
            </a:br>
            <a:r>
              <a:rPr lang="cs-CZ" sz="2400" b="1" dirty="0"/>
              <a:t> 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CzechTourism</a:t>
            </a: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 smtClean="0"/>
              <a:t>- konkurenční výhoda</a:t>
            </a:r>
            <a:br>
              <a:rPr lang="cs-CZ" sz="2400" b="1" dirty="0" smtClean="0"/>
            </a:br>
            <a:r>
              <a:rPr lang="cs-CZ" sz="2400" b="1" dirty="0" smtClean="0"/>
              <a:t>- zvýšení odbytu</a:t>
            </a:r>
            <a:br>
              <a:rPr lang="cs-CZ" sz="2400" b="1" dirty="0" smtClean="0"/>
            </a:br>
            <a:r>
              <a:rPr lang="cs-CZ" sz="2400" b="1" dirty="0" smtClean="0"/>
              <a:t>- propagace</a:t>
            </a:r>
            <a:br>
              <a:rPr lang="cs-CZ" sz="2400" b="1" dirty="0" smtClean="0"/>
            </a:br>
            <a:r>
              <a:rPr lang="cs-CZ" sz="2400" b="1" dirty="0" smtClean="0"/>
              <a:t>- sounáležitost s regionem</a:t>
            </a:r>
            <a:br>
              <a:rPr lang="cs-CZ" sz="2400" b="1" dirty="0" smtClean="0"/>
            </a:br>
            <a:r>
              <a:rPr lang="cs-CZ" sz="2400" b="1" dirty="0" smtClean="0"/>
              <a:t>- vzájemná spolupráce</a:t>
            </a:r>
            <a:br>
              <a:rPr lang="cs-CZ" sz="2400" b="1" dirty="0" smtClean="0"/>
            </a:br>
            <a:endParaRPr sz="2400" b="1" cap="none" dirty="0"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155007" y="4395537"/>
            <a:ext cx="4288657" cy="1991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endParaRPr lang="cs-CZ" sz="24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endParaRPr lang="cs-CZ" sz="24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cs-CZ" sz="2400" b="1" dirty="0" smtClean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9796" y="2063797"/>
            <a:ext cx="444407" cy="91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17" y="5157934"/>
            <a:ext cx="1223448" cy="1188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8" y="156254"/>
            <a:ext cx="3166371" cy="614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9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882316" y="0"/>
            <a:ext cx="6930189" cy="555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buClr>
                <a:srgbClr val="C00000"/>
              </a:buClr>
              <a:buSzPts val="3600"/>
            </a:pP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>
                <a:solidFill>
                  <a:srgbClr val="FFC000"/>
                </a:solidFill>
              </a:rPr>
              <a:t>Krkonoše </a:t>
            </a:r>
            <a:r>
              <a:rPr lang="cs-CZ" sz="2400" b="1" dirty="0">
                <a:solidFill>
                  <a:srgbClr val="FFC000"/>
                </a:solidFill>
              </a:rPr>
              <a:t>– </a:t>
            </a:r>
            <a:r>
              <a:rPr lang="cs-CZ" sz="2400" b="1" dirty="0" smtClean="0">
                <a:solidFill>
                  <a:srgbClr val="FFC000"/>
                </a:solidFill>
              </a:rPr>
              <a:t>originální produkt®</a:t>
            </a:r>
            <a:br>
              <a:rPr lang="cs-CZ" sz="2400" b="1" dirty="0" smtClean="0">
                <a:solidFill>
                  <a:srgbClr val="FFC000"/>
                </a:solidFill>
              </a:rPr>
            </a:br>
            <a:r>
              <a:rPr lang="cs-CZ" sz="2400" b="1" dirty="0" smtClean="0">
                <a:solidFill>
                  <a:srgbClr val="FFC000"/>
                </a:solidFill>
              </a:rPr>
              <a:t/>
            </a:r>
            <a:br>
              <a:rPr lang="cs-CZ" sz="2400" b="1" dirty="0" smtClean="0">
                <a:solidFill>
                  <a:srgbClr val="FFC000"/>
                </a:solidFill>
              </a:rPr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endParaRPr sz="2400" b="1" cap="none" dirty="0"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155007" y="4395537"/>
            <a:ext cx="4288657" cy="1991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endParaRPr lang="cs-CZ" sz="24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endParaRPr lang="cs-CZ" sz="24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cs-CZ" sz="2400" b="1" dirty="0" smtClean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9796" y="2063797"/>
            <a:ext cx="444407" cy="914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4000949"/>
            <a:ext cx="3978442" cy="2328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30" y="3990472"/>
            <a:ext cx="2342269" cy="2342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 t="9162" r="15707" b="8638"/>
          <a:stretch/>
        </p:blipFill>
        <p:spPr>
          <a:xfrm>
            <a:off x="1026695" y="527352"/>
            <a:ext cx="1507959" cy="1878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96" y="1086853"/>
            <a:ext cx="2642936" cy="264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89" y="112296"/>
            <a:ext cx="2598972" cy="1738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22" y="2049050"/>
            <a:ext cx="2598821" cy="1732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91" y="4020383"/>
            <a:ext cx="1655283" cy="2340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54" y="2505998"/>
            <a:ext cx="2387301" cy="13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2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2"/>
          <p:cNvSpPr txBox="1">
            <a:spLocks noGrp="1"/>
          </p:cNvSpPr>
          <p:nvPr>
            <p:ph type="title"/>
          </p:nvPr>
        </p:nvSpPr>
        <p:spPr>
          <a:xfrm>
            <a:off x="2711117" y="4315327"/>
            <a:ext cx="5085346" cy="218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PT Sans"/>
              <a:buNone/>
            </a:pPr>
            <a:r>
              <a:rPr lang="cs-CZ" sz="3200" dirty="0" smtClean="0">
                <a:solidFill>
                  <a:schemeClr val="accent2"/>
                </a:solidFill>
              </a:rPr>
              <a:t>Nadregionální produkt </a:t>
            </a:r>
            <a:r>
              <a:rPr lang="cs-CZ" sz="3200" dirty="0" err="1" smtClean="0">
                <a:solidFill>
                  <a:schemeClr val="accent2"/>
                </a:solidFill>
              </a:rPr>
              <a:t>CzechTourism</a:t>
            </a:r>
            <a:endParaRPr sz="3200" dirty="0">
              <a:solidFill>
                <a:schemeClr val="accent2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8" y="160421"/>
            <a:ext cx="6332858" cy="42331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68" name="Google Shape;468;p5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  <p:pic>
        <p:nvPicPr>
          <p:cNvPr id="470" name="Google Shape;47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263" y="6092300"/>
            <a:ext cx="2328874" cy="63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5" y="4543344"/>
            <a:ext cx="2387301" cy="13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2"/>
          <p:cNvSpPr txBox="1">
            <a:spLocks noGrp="1"/>
          </p:cNvSpPr>
          <p:nvPr>
            <p:ph type="title"/>
          </p:nvPr>
        </p:nvSpPr>
        <p:spPr>
          <a:xfrm>
            <a:off x="5277851" y="569493"/>
            <a:ext cx="3064043" cy="577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PT Sans"/>
              <a:buNone/>
            </a:pPr>
            <a:r>
              <a:rPr lang="cs-CZ" sz="3200" dirty="0" smtClean="0">
                <a:solidFill>
                  <a:schemeClr val="accent2"/>
                </a:solidFill>
              </a:rPr>
              <a:t>Babiččiny sirupy</a:t>
            </a:r>
            <a:br>
              <a:rPr lang="cs-CZ" sz="3200" dirty="0" smtClean="0">
                <a:solidFill>
                  <a:schemeClr val="accent2"/>
                </a:solidFill>
              </a:rPr>
            </a:br>
            <a:r>
              <a:rPr lang="cs-CZ" sz="3200" dirty="0" smtClean="0">
                <a:solidFill>
                  <a:schemeClr val="accent2"/>
                </a:solidFill>
              </a:rPr>
              <a:t/>
            </a:r>
            <a:br>
              <a:rPr lang="cs-CZ" sz="3200" dirty="0" smtClean="0">
                <a:solidFill>
                  <a:schemeClr val="accent2"/>
                </a:solidFill>
              </a:rPr>
            </a:br>
            <a:r>
              <a:rPr lang="cs-CZ" sz="3200" dirty="0" smtClean="0">
                <a:solidFill>
                  <a:schemeClr val="accent2"/>
                </a:solidFill>
              </a:rPr>
              <a:t>Potravina, Potravinář  </a:t>
            </a:r>
            <a:r>
              <a:rPr lang="cs-CZ" sz="3200" dirty="0" err="1" smtClean="0">
                <a:solidFill>
                  <a:schemeClr val="accent2"/>
                </a:solidFill>
              </a:rPr>
              <a:t>Královéhradec-kého</a:t>
            </a:r>
            <a:r>
              <a:rPr lang="cs-CZ" sz="3200" dirty="0" smtClean="0">
                <a:solidFill>
                  <a:schemeClr val="accent2"/>
                </a:solidFill>
              </a:rPr>
              <a:t> kraje 2018</a:t>
            </a:r>
            <a:endParaRPr sz="3200" dirty="0">
              <a:solidFill>
                <a:schemeClr val="accent2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7" y="325777"/>
            <a:ext cx="4777225" cy="57067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68" name="Google Shape;468;p5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  <p:pic>
        <p:nvPicPr>
          <p:cNvPr id="470" name="Google Shape;47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263" y="6092300"/>
            <a:ext cx="2328874" cy="634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93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2"/>
          <p:cNvSpPr txBox="1">
            <a:spLocks noGrp="1"/>
          </p:cNvSpPr>
          <p:nvPr>
            <p:ph type="title"/>
          </p:nvPr>
        </p:nvSpPr>
        <p:spPr>
          <a:xfrm>
            <a:off x="208548" y="4098758"/>
            <a:ext cx="7732294" cy="257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PT Sans"/>
              <a:buNone/>
            </a:pPr>
            <a:r>
              <a:rPr lang="cs-CZ" sz="3200" dirty="0" err="1" smtClean="0">
                <a:solidFill>
                  <a:srgbClr val="FFC000"/>
                </a:solidFill>
              </a:rPr>
              <a:t>Rautis</a:t>
            </a:r>
            <a:r>
              <a:rPr lang="cs-CZ" sz="3200" dirty="0" smtClean="0">
                <a:solidFill>
                  <a:srgbClr val="FFC000"/>
                </a:solidFill>
              </a:rPr>
              <a:t> – perličkové ozdoby z Poniklé</a:t>
            </a:r>
            <a:br>
              <a:rPr lang="cs-CZ" sz="3200" dirty="0" smtClean="0">
                <a:solidFill>
                  <a:srgbClr val="FFC000"/>
                </a:solidFill>
              </a:rPr>
            </a:br>
            <a:r>
              <a:rPr lang="cs-CZ" sz="3200" dirty="0" smtClean="0">
                <a:solidFill>
                  <a:srgbClr val="FFC000"/>
                </a:solidFill>
              </a:rPr>
              <a:t>nominace na seznam UNESCO</a:t>
            </a:r>
            <a:br>
              <a:rPr lang="cs-CZ" sz="3200" dirty="0" smtClean="0">
                <a:solidFill>
                  <a:srgbClr val="FFC000"/>
                </a:solidFill>
              </a:rPr>
            </a:br>
            <a:r>
              <a:rPr lang="cs-CZ" sz="3200" dirty="0" smtClean="0">
                <a:solidFill>
                  <a:srgbClr val="FFC000"/>
                </a:solidFill>
              </a:rPr>
              <a:t>Kulturní dědictví ČR a Libereckého kraje</a:t>
            </a:r>
            <a:br>
              <a:rPr lang="cs-CZ" sz="3200" dirty="0" smtClean="0">
                <a:solidFill>
                  <a:srgbClr val="FFC000"/>
                </a:solidFill>
              </a:rPr>
            </a:br>
            <a:r>
              <a:rPr lang="cs-CZ" sz="3200" dirty="0">
                <a:solidFill>
                  <a:srgbClr val="FFC000"/>
                </a:solidFill>
              </a:rPr>
              <a:t/>
            </a:r>
            <a:br>
              <a:rPr lang="cs-CZ" sz="3200" dirty="0">
                <a:solidFill>
                  <a:srgbClr val="FFC000"/>
                </a:solidFill>
              </a:rPr>
            </a:br>
            <a:endParaRPr sz="3200" dirty="0">
              <a:solidFill>
                <a:srgbClr val="FFC000"/>
              </a:solidFill>
            </a:endParaRPr>
          </a:p>
        </p:txBody>
      </p:sp>
      <p:sp>
        <p:nvSpPr>
          <p:cNvPr id="468" name="Google Shape;468;p5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  <p:pic>
        <p:nvPicPr>
          <p:cNvPr id="470" name="Google Shape;47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263" y="6092300"/>
            <a:ext cx="2328874" cy="63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5" y="187409"/>
            <a:ext cx="5821427" cy="3881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3833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4730</TotalTime>
  <Words>97</Words>
  <Application>Microsoft Office PowerPoint</Application>
  <PresentationFormat>On-screen Show (4:3)</PresentationFormat>
  <Paragraphs>46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PT Sans</vt:lpstr>
      <vt:lpstr>Trebuchet MS</vt:lpstr>
      <vt:lpstr>Wingdings 3</vt:lpstr>
      <vt:lpstr>Facet</vt:lpstr>
      <vt:lpstr> KRKONOŠE ORIGINÁLNÍ PRODUKT „Přinášíme Vám to pravé z Krkonoš“   koordinátor značky: MAS KRKONOŠE www.regionalni-znacky.cz</vt:lpstr>
      <vt:lpstr>   KOORDINACE region. značky: - výběrová komise 1x do roka (březen) - žádost na konkrétní výrobek/skupinu výrobků - původ a vazba na turistický region Krkonoš (Harrachov – Trutnov) - jedinečnost spojená s regionem - výjimečnost produktu kvalitou nebo vlastnostmi reprezentující region - tradiční krkonošský výrobek - produkt z místních surovin - zaručená kvalita produktu - šetrnost k životnímu prostředí  - nově rozšíření o ZÁŽITKY A SLUŽBY   </vt:lpstr>
      <vt:lpstr>  Krakonošova stopa po řemeslech, tradicích a originálních produktech                               www.mas-krkonose.cz                          - propojení členů KOP                       -  ukázka řemesel            -  workshopy                        - zvýšení povědomí o           značce                      - výměna zkušeností      - edukace                      - osobní medailonky                  - produktové foto                - propagace a PR   </vt:lpstr>
      <vt:lpstr>Asociace regionálních značek - KOP  - cca 30 regionálních         produktů z Krkonoš   - kvalita, tradice,        jedinečnost, šetrnost            k životnímu prostředí  - společný koncept  - webové stránky,     Facebook a Instagram  - www.trhovnik.cz  - nově zážitek a služba    </vt:lpstr>
      <vt:lpstr>Krkonoše originální produkt®  - zakladatel regionálních    značek, 2005  - kulturní dědictví ČR - nominace na seznam UNESCO - Potravina, Potravinář roku 2018 - fair trade a outdoor káva - nadregionální produkt     CzechTourism - konkurenční výhoda - zvýšení odbytu - propagace - sounáležitost s regionem - vzájemná spolupráce </vt:lpstr>
      <vt:lpstr> Krkonoše – originální produkt®             </vt:lpstr>
      <vt:lpstr>Nadregionální produkt CzechTourism</vt:lpstr>
      <vt:lpstr>Babiččiny sirupy  Potravina, Potravinář  Královéhradec-kého kraje 2018</vt:lpstr>
      <vt:lpstr>Rautis – perličkové ozdoby z Poniklé nominace na seznam UNESCO Kulturní dědictví ČR a Libereckého kraje  </vt:lpstr>
      <vt:lpstr>Dílna HAMA  Vrchlabské  Fler jarmarky</vt:lpstr>
      <vt:lpstr>Chráněná  dílna – Ros Zefyra  Volkafe  Friesovy  boudy</vt:lpstr>
      <vt:lpstr>Licence Fair Trade  Ocenění  Česká Chuťovka  Outdoorová káva  zakázková výroba pralinek a čokolád </vt:lpstr>
      <vt:lpstr>DĚKUJEME VÁM ZA POZORNOST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SEMINÁŘ PRO ŽADATELE  MAS KRKONOŠE</dc:title>
  <dc:creator>Petra Hartmanová</dc:creator>
  <cp:lastModifiedBy>Petra Hartmanová</cp:lastModifiedBy>
  <cp:revision>32</cp:revision>
  <dcterms:modified xsi:type="dcterms:W3CDTF">2019-07-22T06:32:17Z</dcterms:modified>
</cp:coreProperties>
</file>